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6.xml" ContentType="application/vnd.openxmlformats-officedocument.drawingml.chart+xml"/>
  <Override PartName="/ppt/drawings/drawing1.xml" ContentType="application/vnd.openxmlformats-officedocument.drawingml.chartshapes+xml"/>
  <Override PartName="/ppt/notesSlides/notesSlide25.xml" ContentType="application/vnd.openxmlformats-officedocument.presentationml.notesSlide+xml"/>
  <Override PartName="/ppt/charts/chart7.xml" ContentType="application/vnd.openxmlformats-officedocument.drawingml.chart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rts/chart8.xml" ContentType="application/vnd.openxmlformats-officedocument.drawingml.chart+xml"/>
  <Override PartName="/ppt/notesSlides/notesSlide2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45"/>
  </p:notesMasterIdLst>
  <p:handoutMasterIdLst>
    <p:handoutMasterId r:id="rId46"/>
  </p:handoutMasterIdLst>
  <p:sldIdLst>
    <p:sldId id="256" r:id="rId3"/>
    <p:sldId id="367" r:id="rId4"/>
    <p:sldId id="368" r:id="rId5"/>
    <p:sldId id="369" r:id="rId6"/>
    <p:sldId id="378" r:id="rId7"/>
    <p:sldId id="371" r:id="rId8"/>
    <p:sldId id="373" r:id="rId9"/>
    <p:sldId id="372" r:id="rId10"/>
    <p:sldId id="344" r:id="rId11"/>
    <p:sldId id="258" r:id="rId12"/>
    <p:sldId id="358" r:id="rId13"/>
    <p:sldId id="357" r:id="rId14"/>
    <p:sldId id="310" r:id="rId15"/>
    <p:sldId id="341" r:id="rId16"/>
    <p:sldId id="329" r:id="rId17"/>
    <p:sldId id="332" r:id="rId18"/>
    <p:sldId id="331" r:id="rId19"/>
    <p:sldId id="321" r:id="rId20"/>
    <p:sldId id="342" r:id="rId21"/>
    <p:sldId id="366" r:id="rId22"/>
    <p:sldId id="360" r:id="rId23"/>
    <p:sldId id="362" r:id="rId24"/>
    <p:sldId id="361" r:id="rId25"/>
    <p:sldId id="363" r:id="rId26"/>
    <p:sldId id="364" r:id="rId27"/>
    <p:sldId id="356" r:id="rId28"/>
    <p:sldId id="359" r:id="rId29"/>
    <p:sldId id="326" r:id="rId30"/>
    <p:sldId id="352" r:id="rId31"/>
    <p:sldId id="353" r:id="rId32"/>
    <p:sldId id="354" r:id="rId33"/>
    <p:sldId id="294" r:id="rId34"/>
    <p:sldId id="348" r:id="rId35"/>
    <p:sldId id="365" r:id="rId36"/>
    <p:sldId id="376" r:id="rId37"/>
    <p:sldId id="380" r:id="rId38"/>
    <p:sldId id="381" r:id="rId39"/>
    <p:sldId id="370" r:id="rId40"/>
    <p:sldId id="377" r:id="rId41"/>
    <p:sldId id="379" r:id="rId42"/>
    <p:sldId id="334" r:id="rId43"/>
    <p:sldId id="350" r:id="rId44"/>
  </p:sldIdLst>
  <p:sldSz cx="9144000" cy="6858000" type="screen4x3"/>
  <p:notesSz cx="9874250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71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9" autoAdjust="0"/>
    <p:restoredTop sz="94660"/>
  </p:normalViewPr>
  <p:slideViewPr>
    <p:cSldViewPr>
      <p:cViewPr varScale="1">
        <p:scale>
          <a:sx n="77" d="100"/>
          <a:sy n="77" d="100"/>
        </p:scale>
        <p:origin x="-120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komitet2000\&#1060;&#1080;&#1085;&#1085;&#1072;&#1083;&#1086;&#1075;\&#1059;&#1055;&#1056;&#1040;&#1042;&#1051;&#1045;&#1053;&#1048;&#1045;%20&#1052;&#1057;&#1055;\14.%20&#1052;&#1054;&#1044;&#1045;&#1056;&#1053;&#1048;&#1047;&#1040;&#1062;&#1048;&#1071;\&#1052;&#1045;&#1056;&#1054;&#1055;&#1056;&#1048;&#1071;&#1058;&#1048;&#1071;\2014\14.04.18%20&#1050;&#1086;&#1084;&#1089;&#1086;&#1084;&#1086;&#1083;&#1100;&#1089;&#1082;\&#1050;%20&#1089;&#1083;&#1072;&#1081;&#1076;&#1072;&#1084;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komitet2000\&#1060;&#1080;&#1085;&#1085;&#1072;&#1083;&#1086;&#1075;\&#1059;&#1055;&#1056;&#1040;&#1042;&#1051;&#1045;&#1053;&#1048;&#1045;%20&#1052;&#1057;&#1055;\12.%20&#1054;&#1058;&#1044;&#1045;&#1051;%20&#1048;&#1053;&#1060;&#1054;&#1056;&#1052;&#1040;&#1062;&#1048;&#1048;%20&#1048;%20&#1040;&#1053;&#1040;&#1051;&#1048;&#1047;&#1040;%20&#1052;&#1057;&#1055;\&#1053;&#1040;&#1051;&#1054;&#1043;&#1048;\_&#1053;&#1072;&#1083;&#1086;&#1075;&#1080;\&#1080;&#1090;&#1086;&#1075;&#1080;%202013\1312_Kray_tek\&#1055;&#1088;&#1080;&#1083;&#1086;&#1078;&#1077;&#1085;&#1080;&#1077;%2035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komitet2000\&#1060;&#1080;&#1085;&#1085;&#1072;&#1083;&#1086;&#1075;\&#1059;&#1055;&#1056;&#1040;&#1042;&#1051;&#1045;&#1053;&#1048;&#1045;%20&#1052;&#1057;&#1055;\8.%20&#1052;&#1045;&#1056;&#1054;&#1055;&#1056;&#1048;&#1071;&#1058;&#1048;&#1071;\1.%20&#1044;&#1054;&#1050;&#1051;&#1040;&#1044;&#1067;\2014\14.05.06%20&#1048;&#1085;&#1089;&#1090;&#1080;&#1090;&#1091;&#1090;%20&#1088;&#1072;&#1079;&#1074;&#1080;&#1090;&#1080;&#1103;%20&#1086;&#1073;&#1088;&#1072;&#1079;&#1086;&#1074;&#1072;&#1085;&#1080;&#1103;\&#1044;&#1083;&#1103;%20&#1089;&#1083;&#1081;&#1072;&#1076;&#1086;&#1074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333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3960586176727922"/>
          <c:y val="0.19048035843905778"/>
          <c:w val="0.47790501968503935"/>
          <c:h val="0.716857529527559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0"/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8"/>
            <c:bubble3D val="0"/>
          </c:dPt>
          <c:dPt>
            <c:idx val="9"/>
            <c:bubble3D val="0"/>
          </c:dPt>
          <c:dPt>
            <c:idx val="10"/>
            <c:bubble3D val="0"/>
          </c:dPt>
          <c:dPt>
            <c:idx val="11"/>
            <c:bubble3D val="0"/>
          </c:dPt>
          <c:dLbls>
            <c:dLbl>
              <c:idx val="0"/>
              <c:layout>
                <c:manualLayout>
                  <c:x val="-7.0833333333333456E-2"/>
                  <c:y val="-2.9163180980589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2"/>
              <c:layout>
                <c:manualLayout>
                  <c:x val="-1.3888888888888913E-3"/>
                  <c:y val="-5.159639711950445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3"/>
              <c:layout>
                <c:manualLayout>
                  <c:x val="5.8826314629812866E-2"/>
                  <c:y val="-2.46765377528064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4"/>
              <c:layout>
                <c:manualLayout>
                  <c:x val="4.8587508379783501E-3"/>
                  <c:y val="-2.467653775280646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5"/>
              <c:layout>
                <c:manualLayout>
                  <c:x val="6.190748031496069E-2"/>
                  <c:y val="-2.901074622991594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6"/>
              <c:layout>
                <c:manualLayout>
                  <c:x val="2.2222222222222254E-2"/>
                  <c:y val="2.01898945250235E-2"/>
                </c:manualLayout>
              </c:layout>
              <c:tx>
                <c:rich>
                  <a:bodyPr/>
                  <a:lstStyle/>
                  <a:p>
                    <a:r>
                      <a:rPr lang="ru-RU"/>
                      <a:t>образование и здравоохранение
8,9</a:t>
                    </a:r>
                  </a:p>
                </c:rich>
              </c:tx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7"/>
              <c:layout>
                <c:manualLayout>
                  <c:x val="6.9444444444444536E-3"/>
                  <c:y val="1.7946572911131987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8"/>
              <c:layout>
                <c:manualLayout>
                  <c:x val="-0.1138888888888889"/>
                  <c:y val="0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9"/>
              <c:layout>
                <c:manualLayout>
                  <c:x val="-1.2499999999999994E-2"/>
                  <c:y val="5.8326361961178928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0"/>
              <c:layout>
                <c:manualLayout>
                  <c:x val="-4.8611111111111133E-2"/>
                  <c:y val="1.3459929683348984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>
              <c:idx val="11"/>
              <c:layout>
                <c:manualLayout>
                  <c:x val="-3.6111111111111149E-2"/>
                  <c:y val="2.6919859366697951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</c:dLbl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</c:dLbls>
          <c:cat>
            <c:strRef>
              <c:f>Лист1!$A$2:$A$13</c:f>
              <c:strCache>
                <c:ptCount val="12"/>
                <c:pt idx="0">
                  <c:v>рыболовство, рыбоводство</c:v>
                </c:pt>
                <c:pt idx="1">
                  <c:v>операции с недвижимым имуществом</c:v>
                </c:pt>
                <c:pt idx="2">
                  <c:v>прочие</c:v>
                </c:pt>
                <c:pt idx="3">
                  <c:v>добыча полезных ископаемых</c:v>
                </c:pt>
                <c:pt idx="4">
                  <c:v>обрабатывающие производства</c:v>
                </c:pt>
                <c:pt idx="5">
                  <c:v>энергетика</c:v>
                </c:pt>
                <c:pt idx="6">
                  <c:v>образование и здравоохранение</c:v>
                </c:pt>
                <c:pt idx="7">
                  <c:v>государственное управление</c:v>
                </c:pt>
                <c:pt idx="8">
                  <c:v>транспорт и связь</c:v>
                </c:pt>
                <c:pt idx="9">
                  <c:v>строительство</c:v>
                </c:pt>
                <c:pt idx="10">
                  <c:v>сельское хозяйство, лесной комплекс</c:v>
                </c:pt>
                <c:pt idx="11">
                  <c:v>торговля </c:v>
                </c:pt>
              </c:strCache>
            </c:strRef>
          </c:cat>
          <c:val>
            <c:numRef>
              <c:f>Лист1!$B$2:$B$13</c:f>
              <c:numCache>
                <c:formatCode>0.0</c:formatCode>
                <c:ptCount val="12"/>
                <c:pt idx="0">
                  <c:v>1.3</c:v>
                </c:pt>
                <c:pt idx="1">
                  <c:v>8.8000000000000007</c:v>
                </c:pt>
                <c:pt idx="2">
                  <c:v>2.2999999999999998</c:v>
                </c:pt>
                <c:pt idx="3">
                  <c:v>7</c:v>
                </c:pt>
                <c:pt idx="4">
                  <c:v>8.8000000000000007</c:v>
                </c:pt>
                <c:pt idx="5">
                  <c:v>4.8</c:v>
                </c:pt>
                <c:pt idx="6">
                  <c:v>8.9</c:v>
                </c:pt>
                <c:pt idx="7">
                  <c:v>8.8000000000000007</c:v>
                </c:pt>
                <c:pt idx="8">
                  <c:v>18.8</c:v>
                </c:pt>
                <c:pt idx="9">
                  <c:v>11</c:v>
                </c:pt>
                <c:pt idx="10">
                  <c:v>6.2</c:v>
                </c:pt>
                <c:pt idx="11">
                  <c:v>13.1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percentStacked"/>
        <c:varyColors val="0"/>
        <c:ser>
          <c:idx val="0"/>
          <c:order val="0"/>
          <c:tx>
            <c:strRef>
              <c:f>Лист1!$E$178</c:f>
              <c:strCache>
                <c:ptCount val="1"/>
                <c:pt idx="0">
                  <c:v>МСП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78819181775862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9574125933215036E-2"/>
                  <c:y val="-8.096311296062387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Лист1!$B$179:$B$187</c:f>
              <c:strCache>
                <c:ptCount val="9"/>
                <c:pt idx="0">
                  <c:v>Другие ВД</c:v>
                </c:pt>
                <c:pt idx="1">
                  <c:v>Здравоохранение</c:v>
                </c:pt>
                <c:pt idx="2">
                  <c:v>Обр. производства</c:v>
                </c:pt>
                <c:pt idx="3">
                  <c:v>Транспорт и связь</c:v>
                </c:pt>
                <c:pt idx="4">
                  <c:v>С/х       </c:v>
                </c:pt>
                <c:pt idx="5">
                  <c:v>Строительство</c:v>
                </c:pt>
                <c:pt idx="6">
                  <c:v>Недвижимость</c:v>
                </c:pt>
                <c:pt idx="7">
                  <c:v>Торговля, авторемонт</c:v>
                </c:pt>
                <c:pt idx="8">
                  <c:v>Гостиницы и рестораны</c:v>
                </c:pt>
              </c:strCache>
            </c:strRef>
          </c:cat>
          <c:val>
            <c:numRef>
              <c:f>Лист1!$E$179:$E$187</c:f>
              <c:numCache>
                <c:formatCode>_-* #,##0_р_._-;\-* #,##0_р_._-;_-* "-"??_р_._-;_-@_-</c:formatCode>
                <c:ptCount val="9"/>
                <c:pt idx="0">
                  <c:v>597.48</c:v>
                </c:pt>
                <c:pt idx="1">
                  <c:v>82.043000000000006</c:v>
                </c:pt>
                <c:pt idx="2">
                  <c:v>592.50400000000002</c:v>
                </c:pt>
                <c:pt idx="3">
                  <c:v>671.9</c:v>
                </c:pt>
                <c:pt idx="4">
                  <c:v>201.41200000000001</c:v>
                </c:pt>
                <c:pt idx="5">
                  <c:v>995.16700000000003</c:v>
                </c:pt>
                <c:pt idx="6">
                  <c:v>1667.87</c:v>
                </c:pt>
                <c:pt idx="7">
                  <c:v>3040.6909999999998</c:v>
                </c:pt>
                <c:pt idx="8">
                  <c:v>202.584</c:v>
                </c:pt>
              </c:numCache>
            </c:numRef>
          </c:val>
        </c:ser>
        <c:ser>
          <c:idx val="1"/>
          <c:order val="1"/>
          <c:tx>
            <c:strRef>
              <c:f>Лист1!$F$178</c:f>
              <c:strCache>
                <c:ptCount val="1"/>
                <c:pt idx="0">
                  <c:v>кроме МСП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Лист1!$B$179:$B$187</c:f>
              <c:strCache>
                <c:ptCount val="9"/>
                <c:pt idx="0">
                  <c:v>Другие ВД</c:v>
                </c:pt>
                <c:pt idx="1">
                  <c:v>Здравоохранение</c:v>
                </c:pt>
                <c:pt idx="2">
                  <c:v>Обр. производства</c:v>
                </c:pt>
                <c:pt idx="3">
                  <c:v>Транспорт и связь</c:v>
                </c:pt>
                <c:pt idx="4">
                  <c:v>С/х       </c:v>
                </c:pt>
                <c:pt idx="5">
                  <c:v>Строительство</c:v>
                </c:pt>
                <c:pt idx="6">
                  <c:v>Недвижимость</c:v>
                </c:pt>
                <c:pt idx="7">
                  <c:v>Торговля, авторемонт</c:v>
                </c:pt>
                <c:pt idx="8">
                  <c:v>Гостиницы и рестораны</c:v>
                </c:pt>
              </c:strCache>
            </c:strRef>
          </c:cat>
          <c:val>
            <c:numRef>
              <c:f>Лист1!$F$179:$F$187</c:f>
              <c:numCache>
                <c:formatCode>_-* #,##0_р_._-;\-* #,##0_р_._-;_-* "-"??_р_._-;_-@_-</c:formatCode>
                <c:ptCount val="9"/>
                <c:pt idx="0">
                  <c:v>15322.075999999999</c:v>
                </c:pt>
                <c:pt idx="1">
                  <c:v>1752.0820000000001</c:v>
                </c:pt>
                <c:pt idx="2">
                  <c:v>12177.734</c:v>
                </c:pt>
                <c:pt idx="3">
                  <c:v>7692.1289999999999</c:v>
                </c:pt>
                <c:pt idx="4">
                  <c:v>307.89800000000002</c:v>
                </c:pt>
                <c:pt idx="5">
                  <c:v>1336.539</c:v>
                </c:pt>
                <c:pt idx="6">
                  <c:v>2016.5989999999999</c:v>
                </c:pt>
                <c:pt idx="7">
                  <c:v>2246.5479999999998</c:v>
                </c:pt>
                <c:pt idx="8">
                  <c:v>94.372</c:v>
                </c:pt>
              </c:numCache>
            </c:numRef>
          </c:val>
        </c:ser>
        <c:ser>
          <c:idx val="2"/>
          <c:order val="2"/>
          <c:invertIfNegative val="0"/>
          <c:dLbls>
            <c:spPr>
              <a:solidFill>
                <a:srgbClr val="9BBB59">
                  <a:lumMod val="40000"/>
                  <a:lumOff val="60000"/>
                </a:srgb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/>
              <a:lstStyle/>
              <a:p>
                <a:pPr>
                  <a:defRPr sz="2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Лист1!$B$179:$B$187</c:f>
              <c:strCache>
                <c:ptCount val="9"/>
                <c:pt idx="0">
                  <c:v>Другие ВД</c:v>
                </c:pt>
                <c:pt idx="1">
                  <c:v>Здравоохранение</c:v>
                </c:pt>
                <c:pt idx="2">
                  <c:v>Обр. производства</c:v>
                </c:pt>
                <c:pt idx="3">
                  <c:v>Транспорт и связь</c:v>
                </c:pt>
                <c:pt idx="4">
                  <c:v>С/х       </c:v>
                </c:pt>
                <c:pt idx="5">
                  <c:v>Строительство</c:v>
                </c:pt>
                <c:pt idx="6">
                  <c:v>Недвижимость</c:v>
                </c:pt>
                <c:pt idx="7">
                  <c:v>Торговля, авторемонт</c:v>
                </c:pt>
                <c:pt idx="8">
                  <c:v>Гостиницы и рестораны</c:v>
                </c:pt>
              </c:strCache>
            </c:strRef>
          </c:cat>
          <c:val>
            <c:numRef>
              <c:f>Лист1!$C$179:$C$187</c:f>
              <c:numCache>
                <c:formatCode>0%</c:formatCode>
                <c:ptCount val="9"/>
                <c:pt idx="0">
                  <c:v>3.7531197478120622E-2</c:v>
                </c:pt>
                <c:pt idx="1">
                  <c:v>4.4731411435970835E-2</c:v>
                </c:pt>
                <c:pt idx="2">
                  <c:v>4.6397255869467746E-2</c:v>
                </c:pt>
                <c:pt idx="3">
                  <c:v>8.0332098322471138E-2</c:v>
                </c:pt>
                <c:pt idx="4">
                  <c:v>0.39546052502405216</c:v>
                </c:pt>
                <c:pt idx="5">
                  <c:v>0.42679780383976368</c:v>
                </c:pt>
                <c:pt idx="6">
                  <c:v>0.45267581298689169</c:v>
                </c:pt>
                <c:pt idx="7">
                  <c:v>0.57509997183785333</c:v>
                </c:pt>
                <c:pt idx="8">
                  <c:v>0.6822020770753916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40908672"/>
        <c:axId val="40910208"/>
        <c:axId val="0"/>
      </c:bar3DChart>
      <c:catAx>
        <c:axId val="40908672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40910208"/>
        <c:crosses val="autoZero"/>
        <c:auto val="1"/>
        <c:lblAlgn val="r"/>
        <c:lblOffset val="100"/>
        <c:noMultiLvlLbl val="0"/>
      </c:catAx>
      <c:valAx>
        <c:axId val="40910208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409086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0685331359537854"/>
          <c:y val="2.5635207422719453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Микрозаймы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explosion val="9"/>
          </c:dPt>
          <c:dLbls>
            <c:dLbl>
              <c:idx val="0"/>
              <c:layout>
                <c:manualLayout>
                  <c:x val="-1.4144091284881212E-2"/>
                  <c:y val="-0.67579796374344991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1.0506151006127897E-2"/>
                  <c:y val="2.126621542918161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г. Хабаровск</c:v>
                </c:pt>
                <c:pt idx="1">
                  <c:v>Районы края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167990000</c:v>
                </c:pt>
                <c:pt idx="1">
                  <c:v>75308000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0627846922360513"/>
          <c:y val="2.405050720011349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Инвестиционные займы</c:v>
                </c:pt>
              </c:strCache>
            </c:strRef>
          </c:tx>
          <c:explosion val="9"/>
          <c:dPt>
            <c:idx val="0"/>
            <c:bubble3D val="0"/>
          </c:dPt>
          <c:dPt>
            <c:idx val="1"/>
            <c:bubble3D val="0"/>
          </c:dPt>
          <c:dLbls>
            <c:dLbl>
              <c:idx val="1"/>
              <c:layout>
                <c:manualLayout>
                  <c:x val="8.5073941691897539E-3"/>
                  <c:y val="-7.9962395544097304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г. Хабаровск</c:v>
                </c:pt>
                <c:pt idx="1">
                  <c:v>Районы края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82050000</c:v>
                </c:pt>
                <c:pt idx="1">
                  <c:v>25000000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99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0135564529562451"/>
          <c:y val="0.23243508514924005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4642226701442347"/>
          <c:y val="0.29804509254740408"/>
          <c:w val="0.37434398823411158"/>
          <c:h val="0.5799775073452895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Займы начинающим</c:v>
                </c:pt>
              </c:strCache>
            </c:strRef>
          </c:tx>
          <c:explosion val="7"/>
          <c:dPt>
            <c:idx val="0"/>
            <c:bubble3D val="0"/>
          </c:dPt>
          <c:dPt>
            <c:idx val="1"/>
            <c:bubble3D val="0"/>
          </c:dPt>
          <c:dLbls>
            <c:dLbl>
              <c:idx val="0"/>
              <c:layout>
                <c:manualLayout>
                  <c:x val="-0.1306151915020195"/>
                  <c:y val="-0.1532341803245505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0.11923451157756665"/>
                  <c:y val="0.11154686134006463"/>
                </c:manualLayout>
              </c:layout>
              <c:spPr/>
              <c:txPr>
                <a:bodyPr/>
                <a:lstStyle/>
                <a:p>
                  <a:pPr>
                    <a:defRPr sz="1400" b="1"/>
                  </a:pPr>
                  <a:endParaRPr lang="ru-RU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Лист1!$A$2:$A$3</c:f>
              <c:strCache>
                <c:ptCount val="2"/>
                <c:pt idx="0">
                  <c:v>г. Хабаровск</c:v>
                </c:pt>
                <c:pt idx="1">
                  <c:v>Районы края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4950000</c:v>
                </c:pt>
                <c:pt idx="1">
                  <c:v>8800000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46"/>
      </c:pieChart>
    </c:plotArea>
    <c:legend>
      <c:legendPos val="r"/>
      <c:layout>
        <c:manualLayout>
          <c:xMode val="edge"/>
          <c:yMode val="edge"/>
          <c:x val="0.2214580467675378"/>
          <c:y val="0.86567164179104461"/>
          <c:w val="0.61210453920220076"/>
          <c:h val="0.100746268656716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1"/>
    </mc:Choice>
    <mc:Fallback>
      <c:style val="11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dPt>
            <c:idx val="1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1.1111111111111136E-2"/>
                  <c:y val="0.1574074074074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5000000000000001E-2"/>
                  <c:y val="0.1574074074074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Лист1!$B$24:$B$25</c:f>
              <c:strCache>
                <c:ptCount val="2"/>
                <c:pt idx="0">
                  <c:v>Средняя налоговая отдача, тыс. руб.</c:v>
                </c:pt>
                <c:pt idx="1">
                  <c:v>в т.ч. от получателей поддержки</c:v>
                </c:pt>
              </c:strCache>
            </c:strRef>
          </c:cat>
          <c:val>
            <c:numRef>
              <c:f>Лист1!$C$24:$C$25</c:f>
              <c:numCache>
                <c:formatCode>0.0</c:formatCode>
                <c:ptCount val="2"/>
                <c:pt idx="0">
                  <c:v>205.82877959927143</c:v>
                </c:pt>
                <c:pt idx="1">
                  <c:v>241.1764705882353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31129728"/>
        <c:axId val="131132800"/>
        <c:axId val="0"/>
      </c:bar3DChart>
      <c:catAx>
        <c:axId val="131129728"/>
        <c:scaling>
          <c:orientation val="minMax"/>
        </c:scaling>
        <c:delete val="0"/>
        <c:axPos val="b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31132800"/>
        <c:crosses val="autoZero"/>
        <c:auto val="1"/>
        <c:lblAlgn val="ctr"/>
        <c:lblOffset val="100"/>
        <c:noMultiLvlLbl val="0"/>
      </c:catAx>
      <c:valAx>
        <c:axId val="13113280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1311297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Лист2!$E$5</c:f>
              <c:strCache>
                <c:ptCount val="1"/>
                <c:pt idx="0">
                  <c:v>Доля МСП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016900561184256E-2"/>
                  <c:y val="4.3016900561184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441352044894741E-2"/>
                  <c:y val="-4.3016900561184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441352044894741E-2"/>
                  <c:y val="-4.3016900561184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4.1583003875811451E-2"/>
                  <c:y val="-2.1508450280592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4.0149107190438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3.5847417134320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4.4450797246557067E-2"/>
                  <c:y val="-1.07542251402960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4.4450797246557018E-2"/>
                  <c:y val="2.1508450280592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4.8752487302675493E-2"/>
                  <c:y val="2.1508450280592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5.0186383988048304E-2"/>
                  <c:y val="4.3016900561184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4.5884693931929878E-2"/>
                  <c:y val="-4.3016900561184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5.1620280673421108E-2"/>
                  <c:y val="-4.3016900561184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5.0186383988048304E-2"/>
                  <c:y val="-2.1508450280592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6.02236607856579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6.882704089789476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5"/>
              <c:layout>
                <c:manualLayout>
                  <c:x val="8.316600775162290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6"/>
              <c:layout>
                <c:manualLayout>
                  <c:x val="8.8901594493114078E-2"/>
                  <c:y val="2.1508450280592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7"/>
              <c:layout>
                <c:manualLayout>
                  <c:x val="9.4637181234605364E-2"/>
                  <c:y val="2.15084502805921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0.11184394145907907"/>
                  <c:y val="4.301690056118426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Лист2!$B$6:$B$24</c:f>
              <c:strCache>
                <c:ptCount val="19"/>
                <c:pt idx="0">
                  <c:v>Тугуро-Чумиканский р-н        </c:v>
                </c:pt>
                <c:pt idx="1">
                  <c:v>Комсомольский район           </c:v>
                </c:pt>
                <c:pt idx="2">
                  <c:v>Николаевский район            </c:v>
                </c:pt>
                <c:pt idx="3">
                  <c:v>им. Полины Осипенко           </c:v>
                </c:pt>
                <c:pt idx="4">
                  <c:v>Солнечный район               </c:v>
                </c:pt>
                <c:pt idx="5">
                  <c:v>Ульчский район                </c:v>
                </c:pt>
                <c:pt idx="6">
                  <c:v>Охотский район                </c:v>
                </c:pt>
                <c:pt idx="7">
                  <c:v>ГОРОД  ХАБАРОВСК              </c:v>
                </c:pt>
                <c:pt idx="8">
                  <c:v>г.Комсомольск-на-Амуре        </c:v>
                </c:pt>
                <c:pt idx="9">
                  <c:v>Верхнебуреинский р-н          </c:v>
                </c:pt>
                <c:pt idx="10">
                  <c:v>Хабаровский район             </c:v>
                </c:pt>
                <c:pt idx="11">
                  <c:v>Амурский  район               </c:v>
                </c:pt>
                <c:pt idx="12">
                  <c:v>Нанайский район               </c:v>
                </c:pt>
                <c:pt idx="13">
                  <c:v>Вяземский район               </c:v>
                </c:pt>
                <c:pt idx="14">
                  <c:v>Ванинский район               </c:v>
                </c:pt>
                <c:pt idx="15">
                  <c:v>Аяно-Майский район            </c:v>
                </c:pt>
                <c:pt idx="16">
                  <c:v>им. Лазо район                </c:v>
                </c:pt>
                <c:pt idx="17">
                  <c:v>Советско-Гаванский р-н        </c:v>
                </c:pt>
                <c:pt idx="18">
                  <c:v>Бикинский район               </c:v>
                </c:pt>
              </c:strCache>
            </c:strRef>
          </c:cat>
          <c:val>
            <c:numRef>
              <c:f>Лист2!$E$6:$E$24</c:f>
              <c:numCache>
                <c:formatCode>0.0%</c:formatCode>
                <c:ptCount val="19"/>
                <c:pt idx="0">
                  <c:v>1.353743621784859E-3</c:v>
                </c:pt>
                <c:pt idx="1">
                  <c:v>1.5305719921104536E-3</c:v>
                </c:pt>
                <c:pt idx="2">
                  <c:v>2.3840778348326319E-3</c:v>
                </c:pt>
                <c:pt idx="3">
                  <c:v>4.4045807639945542E-3</c:v>
                </c:pt>
                <c:pt idx="4">
                  <c:v>1.4432128602041586E-2</c:v>
                </c:pt>
                <c:pt idx="5">
                  <c:v>2.4770243080102235E-2</c:v>
                </c:pt>
                <c:pt idx="6">
                  <c:v>2.4779504409911803E-2</c:v>
                </c:pt>
                <c:pt idx="7">
                  <c:v>2.54180519084348E-2</c:v>
                </c:pt>
                <c:pt idx="8">
                  <c:v>3.8342862465035647E-2</c:v>
                </c:pt>
                <c:pt idx="9">
                  <c:v>3.9194042637319189E-2</c:v>
                </c:pt>
                <c:pt idx="10">
                  <c:v>5.6057548336696829E-2</c:v>
                </c:pt>
                <c:pt idx="11">
                  <c:v>6.0263642122409582E-2</c:v>
                </c:pt>
                <c:pt idx="12">
                  <c:v>6.7113004666260911E-2</c:v>
                </c:pt>
                <c:pt idx="13">
                  <c:v>9.24914981206372E-2</c:v>
                </c:pt>
                <c:pt idx="14">
                  <c:v>0.11587541819340449</c:v>
                </c:pt>
                <c:pt idx="15">
                  <c:v>0.15514281254877477</c:v>
                </c:pt>
                <c:pt idx="16">
                  <c:v>0.19827292486635728</c:v>
                </c:pt>
                <c:pt idx="17">
                  <c:v>0.20597047251200232</c:v>
                </c:pt>
                <c:pt idx="18">
                  <c:v>0.2666002862654801</c:v>
                </c:pt>
              </c:numCache>
            </c:numRef>
          </c:val>
        </c:ser>
        <c:ser>
          <c:idx val="1"/>
          <c:order val="1"/>
          <c:tx>
            <c:strRef>
              <c:f>Лист2!$F$5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Лист2!$B$6:$B$24</c:f>
              <c:strCache>
                <c:ptCount val="19"/>
                <c:pt idx="0">
                  <c:v>Тугуро-Чумиканский р-н        </c:v>
                </c:pt>
                <c:pt idx="1">
                  <c:v>Комсомольский район           </c:v>
                </c:pt>
                <c:pt idx="2">
                  <c:v>Николаевский район            </c:v>
                </c:pt>
                <c:pt idx="3">
                  <c:v>им. Полины Осипенко           </c:v>
                </c:pt>
                <c:pt idx="4">
                  <c:v>Солнечный район               </c:v>
                </c:pt>
                <c:pt idx="5">
                  <c:v>Ульчский район                </c:v>
                </c:pt>
                <c:pt idx="6">
                  <c:v>Охотский район                </c:v>
                </c:pt>
                <c:pt idx="7">
                  <c:v>ГОРОД  ХАБАРОВСК              </c:v>
                </c:pt>
                <c:pt idx="8">
                  <c:v>г.Комсомольск-на-Амуре        </c:v>
                </c:pt>
                <c:pt idx="9">
                  <c:v>Верхнебуреинский р-н          </c:v>
                </c:pt>
                <c:pt idx="10">
                  <c:v>Хабаровский район             </c:v>
                </c:pt>
                <c:pt idx="11">
                  <c:v>Амурский  район               </c:v>
                </c:pt>
                <c:pt idx="12">
                  <c:v>Нанайский район               </c:v>
                </c:pt>
                <c:pt idx="13">
                  <c:v>Вяземский район               </c:v>
                </c:pt>
                <c:pt idx="14">
                  <c:v>Ванинский район               </c:v>
                </c:pt>
                <c:pt idx="15">
                  <c:v>Аяно-Майский район            </c:v>
                </c:pt>
                <c:pt idx="16">
                  <c:v>им. Лазо район                </c:v>
                </c:pt>
                <c:pt idx="17">
                  <c:v>Советско-Гаванский р-н        </c:v>
                </c:pt>
                <c:pt idx="18">
                  <c:v>Бикинский район               </c:v>
                </c:pt>
              </c:strCache>
            </c:strRef>
          </c:cat>
          <c:val>
            <c:numRef>
              <c:f>Лист2!$F$6:$F$24</c:f>
              <c:numCache>
                <c:formatCode>0.00%</c:formatCode>
                <c:ptCount val="19"/>
                <c:pt idx="0">
                  <c:v>0.99864625637821514</c:v>
                </c:pt>
                <c:pt idx="1">
                  <c:v>0.99846942800788951</c:v>
                </c:pt>
                <c:pt idx="2">
                  <c:v>0.99761592216516737</c:v>
                </c:pt>
                <c:pt idx="3">
                  <c:v>0.99559541923600547</c:v>
                </c:pt>
                <c:pt idx="4">
                  <c:v>0.98556787139795843</c:v>
                </c:pt>
                <c:pt idx="5">
                  <c:v>0.97522975691989777</c:v>
                </c:pt>
                <c:pt idx="6">
                  <c:v>0.97522049559008817</c:v>
                </c:pt>
                <c:pt idx="7">
                  <c:v>0.97458194809156518</c:v>
                </c:pt>
                <c:pt idx="8">
                  <c:v>0.9616571375349644</c:v>
                </c:pt>
                <c:pt idx="9">
                  <c:v>0.96080595736268082</c:v>
                </c:pt>
                <c:pt idx="10">
                  <c:v>0.94394245166330315</c:v>
                </c:pt>
                <c:pt idx="11">
                  <c:v>0.93973635787759047</c:v>
                </c:pt>
                <c:pt idx="12">
                  <c:v>0.93288699533373909</c:v>
                </c:pt>
                <c:pt idx="13">
                  <c:v>0.90750850187936283</c:v>
                </c:pt>
                <c:pt idx="14">
                  <c:v>0.88412458180659548</c:v>
                </c:pt>
                <c:pt idx="15">
                  <c:v>0.84485718745122518</c:v>
                </c:pt>
                <c:pt idx="16">
                  <c:v>0.80172707513364272</c:v>
                </c:pt>
                <c:pt idx="17">
                  <c:v>0.79402952748799771</c:v>
                </c:pt>
                <c:pt idx="18">
                  <c:v>0.73339971373451984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124511744"/>
        <c:axId val="124513280"/>
      </c:barChart>
      <c:catAx>
        <c:axId val="124511744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24513280"/>
        <c:crosses val="autoZero"/>
        <c:auto val="1"/>
        <c:lblAlgn val="ctr"/>
        <c:lblOffset val="100"/>
        <c:noMultiLvlLbl val="0"/>
      </c:catAx>
      <c:valAx>
        <c:axId val="124513280"/>
        <c:scaling>
          <c:orientation val="minMax"/>
        </c:scaling>
        <c:delete val="1"/>
        <c:axPos val="b"/>
        <c:numFmt formatCode="0.0%" sourceLinked="1"/>
        <c:majorTickMark val="out"/>
        <c:minorTickMark val="none"/>
        <c:tickLblPos val="nextTo"/>
        <c:crossAx val="1245117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3600"/>
            </a:pPr>
            <a:r>
              <a:rPr lang="ru-RU" sz="3600"/>
              <a:t>Низкая</a:t>
            </a:r>
            <a:r>
              <a:rPr lang="ru-RU" sz="3600" baseline="0"/>
              <a:t> обеспеченность</a:t>
            </a:r>
            <a:endParaRPr lang="ru-RU" sz="3600"/>
          </a:p>
        </c:rich>
      </c:tx>
      <c:layout/>
      <c:overlay val="0"/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invertIfNegative val="0"/>
          <c:dLbls>
            <c:txPr>
              <a:bodyPr/>
              <a:lstStyle/>
              <a:p>
                <a:pPr>
                  <a:defRPr sz="2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Лист1!$B$17:$B$20</c:f>
              <c:strCache>
                <c:ptCount val="4"/>
                <c:pt idx="0">
                  <c:v>Обеспеченность медикаментами</c:v>
                </c:pt>
                <c:pt idx="1">
                  <c:v>Бытовыми услугами </c:v>
                </c:pt>
                <c:pt idx="2">
                  <c:v>Инфраструктурой для развлечения и отдыха </c:v>
                </c:pt>
                <c:pt idx="3">
                  <c:v>Инфраструктурой для занятий спортом </c:v>
                </c:pt>
              </c:strCache>
            </c:strRef>
          </c:cat>
          <c:val>
            <c:numRef>
              <c:f>Лист1!$C$17:$C$20</c:f>
              <c:numCache>
                <c:formatCode>0%</c:formatCode>
                <c:ptCount val="4"/>
                <c:pt idx="0">
                  <c:v>0.43</c:v>
                </c:pt>
                <c:pt idx="1">
                  <c:v>0.38</c:v>
                </c:pt>
                <c:pt idx="2">
                  <c:v>0.51</c:v>
                </c:pt>
                <c:pt idx="3">
                  <c:v>0.56999999999999995</c:v>
                </c:pt>
              </c:numCache>
            </c:numRef>
          </c:val>
        </c:ser>
        <c:ser>
          <c:idx val="1"/>
          <c:order val="1"/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dLbls>
            <c:delete val="1"/>
          </c:dLbls>
          <c:cat>
            <c:strRef>
              <c:f>Лист1!$B$17:$B$20</c:f>
              <c:strCache>
                <c:ptCount val="4"/>
                <c:pt idx="0">
                  <c:v>Обеспеченность медикаментами</c:v>
                </c:pt>
                <c:pt idx="1">
                  <c:v>Бытовыми услугами </c:v>
                </c:pt>
                <c:pt idx="2">
                  <c:v>Инфраструктурой для развлечения и отдыха </c:v>
                </c:pt>
                <c:pt idx="3">
                  <c:v>Инфраструктурой для занятий спортом </c:v>
                </c:pt>
              </c:strCache>
            </c:strRef>
          </c:cat>
          <c:val>
            <c:numRef>
              <c:f>Лист1!$D$17:$D$20</c:f>
              <c:numCache>
                <c:formatCode>General</c:formatCode>
                <c:ptCount val="4"/>
                <c:pt idx="0">
                  <c:v>0.57000000000000006</c:v>
                </c:pt>
                <c:pt idx="1">
                  <c:v>0.62</c:v>
                </c:pt>
                <c:pt idx="2">
                  <c:v>0.49</c:v>
                </c:pt>
                <c:pt idx="3">
                  <c:v>0.43000000000000005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overlap val="100"/>
        <c:axId val="124031360"/>
        <c:axId val="124032896"/>
      </c:barChart>
      <c:catAx>
        <c:axId val="124031360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800" b="1"/>
            </a:pPr>
            <a:endParaRPr lang="ru-RU"/>
          </a:p>
        </c:txPr>
        <c:crossAx val="124032896"/>
        <c:crosses val="autoZero"/>
        <c:auto val="1"/>
        <c:lblAlgn val="ctr"/>
        <c:lblOffset val="100"/>
        <c:noMultiLvlLbl val="0"/>
      </c:catAx>
      <c:valAx>
        <c:axId val="124032896"/>
        <c:scaling>
          <c:orientation val="minMax"/>
        </c:scaling>
        <c:delete val="1"/>
        <c:axPos val="b"/>
        <c:numFmt formatCode="0%" sourceLinked="1"/>
        <c:majorTickMark val="out"/>
        <c:minorTickMark val="none"/>
        <c:tickLblPos val="nextTo"/>
        <c:crossAx val="1240313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03E2F3-44FB-4CAC-ACA4-33B5EED20D1B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 phldr="1"/>
      <dgm:spPr/>
    </dgm:pt>
    <dgm:pt modelId="{328AB164-D859-4821-AA96-407E4A806E54}">
      <dgm:prSet phldrT="[Текст]" custT="1"/>
      <dgm:spPr/>
      <dgm:t>
        <a:bodyPr/>
        <a:lstStyle/>
        <a:p>
          <a:r>
            <a:rPr lang="ru-RU" sz="2000" b="1" dirty="0" smtClean="0"/>
            <a:t>Повышение производительности труда</a:t>
          </a:r>
          <a:endParaRPr lang="ru-RU" sz="2000" b="1" dirty="0"/>
        </a:p>
      </dgm:t>
    </dgm:pt>
    <dgm:pt modelId="{46AF3BC2-BFC9-40F5-BA27-A51E2BF46681}" type="parTrans" cxnId="{2958CE97-2E56-4934-8027-DD5000773499}">
      <dgm:prSet/>
      <dgm:spPr/>
      <dgm:t>
        <a:bodyPr/>
        <a:lstStyle/>
        <a:p>
          <a:endParaRPr lang="ru-RU"/>
        </a:p>
      </dgm:t>
    </dgm:pt>
    <dgm:pt modelId="{143CE85B-1AD5-4588-B697-C9F18F05F779}" type="sibTrans" cxnId="{2958CE97-2E56-4934-8027-DD5000773499}">
      <dgm:prSet/>
      <dgm:spPr/>
      <dgm:t>
        <a:bodyPr/>
        <a:lstStyle/>
        <a:p>
          <a:endParaRPr lang="ru-RU"/>
        </a:p>
      </dgm:t>
    </dgm:pt>
    <dgm:pt modelId="{1F3A0FCD-5F43-4581-85C9-E92056EB1062}">
      <dgm:prSet phldrT="[Текст]" custT="1"/>
      <dgm:spPr/>
      <dgm:t>
        <a:bodyPr/>
        <a:lstStyle/>
        <a:p>
          <a:r>
            <a:rPr lang="ru-RU" sz="2400" b="1" dirty="0" smtClean="0"/>
            <a:t>Привлечение инвестиций</a:t>
          </a:r>
          <a:endParaRPr lang="ru-RU" sz="2400" b="1" dirty="0"/>
        </a:p>
      </dgm:t>
    </dgm:pt>
    <dgm:pt modelId="{5A6044B6-C7B8-4964-9E43-846D480C0F63}" type="parTrans" cxnId="{29546000-4A08-4B57-8520-BF7834EE1EB7}">
      <dgm:prSet/>
      <dgm:spPr/>
      <dgm:t>
        <a:bodyPr/>
        <a:lstStyle/>
        <a:p>
          <a:endParaRPr lang="ru-RU"/>
        </a:p>
      </dgm:t>
    </dgm:pt>
    <dgm:pt modelId="{5321C45E-EAE2-443F-AB44-66EA673B953D}" type="sibTrans" cxnId="{29546000-4A08-4B57-8520-BF7834EE1EB7}">
      <dgm:prSet/>
      <dgm:spPr/>
      <dgm:t>
        <a:bodyPr/>
        <a:lstStyle/>
        <a:p>
          <a:endParaRPr lang="ru-RU"/>
        </a:p>
      </dgm:t>
    </dgm:pt>
    <dgm:pt modelId="{4DA65111-69CA-4C89-85DB-F404F4D2A8C5}">
      <dgm:prSet phldrT="[Текст]"/>
      <dgm:spPr/>
      <dgm:t>
        <a:bodyPr/>
        <a:lstStyle/>
        <a:p>
          <a:r>
            <a:rPr lang="ru-RU" b="1" dirty="0" smtClean="0"/>
            <a:t>МСП</a:t>
          </a:r>
          <a:endParaRPr lang="ru-RU" b="1" dirty="0"/>
        </a:p>
      </dgm:t>
    </dgm:pt>
    <dgm:pt modelId="{9C5C9CCA-4125-46DD-8E48-B676C51EB6DB}" type="parTrans" cxnId="{53E2DB73-CE6D-411E-BFA5-AD053623E402}">
      <dgm:prSet/>
      <dgm:spPr/>
      <dgm:t>
        <a:bodyPr/>
        <a:lstStyle/>
        <a:p>
          <a:endParaRPr lang="ru-RU"/>
        </a:p>
      </dgm:t>
    </dgm:pt>
    <dgm:pt modelId="{FE111C48-2184-4688-AEBD-A9BC2C2FC698}" type="sibTrans" cxnId="{53E2DB73-CE6D-411E-BFA5-AD053623E402}">
      <dgm:prSet/>
      <dgm:spPr/>
      <dgm:t>
        <a:bodyPr/>
        <a:lstStyle/>
        <a:p>
          <a:endParaRPr lang="ru-RU"/>
        </a:p>
      </dgm:t>
    </dgm:pt>
    <dgm:pt modelId="{581C310A-D73E-4659-951E-833839F12001}" type="pres">
      <dgm:prSet presAssocID="{0603E2F3-44FB-4CAC-ACA4-33B5EED20D1B}" presName="compositeShape" presStyleCnt="0">
        <dgm:presLayoutVars>
          <dgm:chMax val="7"/>
          <dgm:dir/>
          <dgm:resizeHandles val="exact"/>
        </dgm:presLayoutVars>
      </dgm:prSet>
      <dgm:spPr/>
    </dgm:pt>
    <dgm:pt modelId="{712C3621-976B-4B39-AF24-FEFD2D7E217D}" type="pres">
      <dgm:prSet presAssocID="{328AB164-D859-4821-AA96-407E4A806E54}" presName="circ1" presStyleLbl="vennNode1" presStyleIdx="0" presStyleCnt="3"/>
      <dgm:spPr/>
    </dgm:pt>
    <dgm:pt modelId="{D2D6237F-58D6-4267-8D28-034DD5A662F8}" type="pres">
      <dgm:prSet presAssocID="{328AB164-D859-4821-AA96-407E4A806E5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23145C6-7184-4803-A062-E1DFF2BE2318}" type="pres">
      <dgm:prSet presAssocID="{1F3A0FCD-5F43-4581-85C9-E92056EB1062}" presName="circ2" presStyleLbl="vennNode1" presStyleIdx="1" presStyleCnt="3"/>
      <dgm:spPr/>
    </dgm:pt>
    <dgm:pt modelId="{D4F7A1B4-DE92-44B1-AF46-F313F09DB22C}" type="pres">
      <dgm:prSet presAssocID="{1F3A0FCD-5F43-4581-85C9-E92056EB1062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C32A4ED-356D-480E-AFBE-F0308DBC42FD}" type="pres">
      <dgm:prSet presAssocID="{4DA65111-69CA-4C89-85DB-F404F4D2A8C5}" presName="circ3" presStyleLbl="vennNode1" presStyleIdx="2" presStyleCnt="3"/>
      <dgm:spPr/>
    </dgm:pt>
    <dgm:pt modelId="{F80693C8-C9A1-4197-B5A2-3661FC3DA266}" type="pres">
      <dgm:prSet presAssocID="{4DA65111-69CA-4C89-85DB-F404F4D2A8C5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6F1AF682-9D60-4082-AAF9-9FCD7D8E78CA}" type="presOf" srcId="{4DA65111-69CA-4C89-85DB-F404F4D2A8C5}" destId="{6C32A4ED-356D-480E-AFBE-F0308DBC42FD}" srcOrd="0" destOrd="0" presId="urn:microsoft.com/office/officeart/2005/8/layout/venn1"/>
    <dgm:cxn modelId="{DACC8722-F859-4AA5-83C3-D5F046B987A8}" type="presOf" srcId="{4DA65111-69CA-4C89-85DB-F404F4D2A8C5}" destId="{F80693C8-C9A1-4197-B5A2-3661FC3DA266}" srcOrd="1" destOrd="0" presId="urn:microsoft.com/office/officeart/2005/8/layout/venn1"/>
    <dgm:cxn modelId="{29546000-4A08-4B57-8520-BF7834EE1EB7}" srcId="{0603E2F3-44FB-4CAC-ACA4-33B5EED20D1B}" destId="{1F3A0FCD-5F43-4581-85C9-E92056EB1062}" srcOrd="1" destOrd="0" parTransId="{5A6044B6-C7B8-4964-9E43-846D480C0F63}" sibTransId="{5321C45E-EAE2-443F-AB44-66EA673B953D}"/>
    <dgm:cxn modelId="{53E2DB73-CE6D-411E-BFA5-AD053623E402}" srcId="{0603E2F3-44FB-4CAC-ACA4-33B5EED20D1B}" destId="{4DA65111-69CA-4C89-85DB-F404F4D2A8C5}" srcOrd="2" destOrd="0" parTransId="{9C5C9CCA-4125-46DD-8E48-B676C51EB6DB}" sibTransId="{FE111C48-2184-4688-AEBD-A9BC2C2FC698}"/>
    <dgm:cxn modelId="{B67580B6-8921-46D1-8E76-4D57C0BFDF7A}" type="presOf" srcId="{1F3A0FCD-5F43-4581-85C9-E92056EB1062}" destId="{F23145C6-7184-4803-A062-E1DFF2BE2318}" srcOrd="0" destOrd="0" presId="urn:microsoft.com/office/officeart/2005/8/layout/venn1"/>
    <dgm:cxn modelId="{96C643AF-CF3B-44B0-91C0-13153EED5B84}" type="presOf" srcId="{0603E2F3-44FB-4CAC-ACA4-33B5EED20D1B}" destId="{581C310A-D73E-4659-951E-833839F12001}" srcOrd="0" destOrd="0" presId="urn:microsoft.com/office/officeart/2005/8/layout/venn1"/>
    <dgm:cxn modelId="{2D257E4A-6AB9-4F4E-8A8D-BDFD1B342D73}" type="presOf" srcId="{1F3A0FCD-5F43-4581-85C9-E92056EB1062}" destId="{D4F7A1B4-DE92-44B1-AF46-F313F09DB22C}" srcOrd="1" destOrd="0" presId="urn:microsoft.com/office/officeart/2005/8/layout/venn1"/>
    <dgm:cxn modelId="{2958CE97-2E56-4934-8027-DD5000773499}" srcId="{0603E2F3-44FB-4CAC-ACA4-33B5EED20D1B}" destId="{328AB164-D859-4821-AA96-407E4A806E54}" srcOrd="0" destOrd="0" parTransId="{46AF3BC2-BFC9-40F5-BA27-A51E2BF46681}" sibTransId="{143CE85B-1AD5-4588-B697-C9F18F05F779}"/>
    <dgm:cxn modelId="{6AE0248F-CEDC-40D0-BA32-3BDFA8C15654}" type="presOf" srcId="{328AB164-D859-4821-AA96-407E4A806E54}" destId="{712C3621-976B-4B39-AF24-FEFD2D7E217D}" srcOrd="0" destOrd="0" presId="urn:microsoft.com/office/officeart/2005/8/layout/venn1"/>
    <dgm:cxn modelId="{926D00B7-2005-4183-AF00-3ACBBF853BD8}" type="presOf" srcId="{328AB164-D859-4821-AA96-407E4A806E54}" destId="{D2D6237F-58D6-4267-8D28-034DD5A662F8}" srcOrd="1" destOrd="0" presId="urn:microsoft.com/office/officeart/2005/8/layout/venn1"/>
    <dgm:cxn modelId="{C4397F9D-4987-48F3-96E0-0012964FCA8E}" type="presParOf" srcId="{581C310A-D73E-4659-951E-833839F12001}" destId="{712C3621-976B-4B39-AF24-FEFD2D7E217D}" srcOrd="0" destOrd="0" presId="urn:microsoft.com/office/officeart/2005/8/layout/venn1"/>
    <dgm:cxn modelId="{9ACAC75E-E605-449C-9868-7679A9580FB6}" type="presParOf" srcId="{581C310A-D73E-4659-951E-833839F12001}" destId="{D2D6237F-58D6-4267-8D28-034DD5A662F8}" srcOrd="1" destOrd="0" presId="urn:microsoft.com/office/officeart/2005/8/layout/venn1"/>
    <dgm:cxn modelId="{0D34E2C9-4D9A-4017-AB62-A5497120FD5D}" type="presParOf" srcId="{581C310A-D73E-4659-951E-833839F12001}" destId="{F23145C6-7184-4803-A062-E1DFF2BE2318}" srcOrd="2" destOrd="0" presId="urn:microsoft.com/office/officeart/2005/8/layout/venn1"/>
    <dgm:cxn modelId="{481F77E9-F41E-4DDB-A293-ABB3216D91B3}" type="presParOf" srcId="{581C310A-D73E-4659-951E-833839F12001}" destId="{D4F7A1B4-DE92-44B1-AF46-F313F09DB22C}" srcOrd="3" destOrd="0" presId="urn:microsoft.com/office/officeart/2005/8/layout/venn1"/>
    <dgm:cxn modelId="{8479F236-3255-42D7-B2FF-72C87FEADD62}" type="presParOf" srcId="{581C310A-D73E-4659-951E-833839F12001}" destId="{6C32A4ED-356D-480E-AFBE-F0308DBC42FD}" srcOrd="4" destOrd="0" presId="urn:microsoft.com/office/officeart/2005/8/layout/venn1"/>
    <dgm:cxn modelId="{8D5504FB-9FD3-4579-B0F9-50C06BA8B41A}" type="presParOf" srcId="{581C310A-D73E-4659-951E-833839F12001}" destId="{F80693C8-C9A1-4197-B5A2-3661FC3DA26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A8C363-5629-4527-8E41-2652B2DE4379}" type="doc">
      <dgm:prSet loTypeId="urn:microsoft.com/office/officeart/2005/8/layout/target2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F60F430D-C9D1-427C-A961-AA9C2F123810}">
      <dgm:prSet phldrT="[Текст]"/>
      <dgm:spPr/>
      <dgm:t>
        <a:bodyPr/>
        <a:lstStyle/>
        <a:p>
          <a:r>
            <a:rPr lang="ru-RU" b="1" dirty="0" smtClean="0"/>
            <a:t>Общая приоритетность по программе – реальный сектор, инновации, молодёжь, с/х  </a:t>
          </a:r>
          <a:endParaRPr lang="ru-RU" b="1" dirty="0"/>
        </a:p>
      </dgm:t>
    </dgm:pt>
    <dgm:pt modelId="{B55F4740-AC67-41A4-97B2-04327AFE0265}" type="parTrans" cxnId="{14D67356-D3FD-4B5D-80A2-6AE23D4A6A5B}">
      <dgm:prSet/>
      <dgm:spPr/>
      <dgm:t>
        <a:bodyPr/>
        <a:lstStyle/>
        <a:p>
          <a:endParaRPr lang="ru-RU" b="1"/>
        </a:p>
      </dgm:t>
    </dgm:pt>
    <dgm:pt modelId="{017F9ED1-17F4-4FCE-ADF7-A4636EA6D536}" type="sibTrans" cxnId="{14D67356-D3FD-4B5D-80A2-6AE23D4A6A5B}">
      <dgm:prSet/>
      <dgm:spPr/>
      <dgm:t>
        <a:bodyPr/>
        <a:lstStyle/>
        <a:p>
          <a:endParaRPr lang="ru-RU" b="1"/>
        </a:p>
      </dgm:t>
    </dgm:pt>
    <dgm:pt modelId="{D0D5756B-53B3-434B-9C3D-3318CF46829A}">
      <dgm:prSet phldrT="[Текст]"/>
      <dgm:spPr/>
      <dgm:t>
        <a:bodyPr/>
        <a:lstStyle/>
        <a:p>
          <a:r>
            <a:rPr lang="ru-RU" b="1" smtClean="0"/>
            <a:t>Субсидии</a:t>
          </a:r>
          <a:endParaRPr lang="ru-RU" b="1" dirty="0"/>
        </a:p>
      </dgm:t>
    </dgm:pt>
    <dgm:pt modelId="{048EFCCC-5345-4A3E-99E4-7D9B0927866B}" type="parTrans" cxnId="{7BFC9930-B92C-4392-9C01-4496A07BFF1B}">
      <dgm:prSet/>
      <dgm:spPr/>
      <dgm:t>
        <a:bodyPr/>
        <a:lstStyle/>
        <a:p>
          <a:endParaRPr lang="ru-RU" b="1"/>
        </a:p>
      </dgm:t>
    </dgm:pt>
    <dgm:pt modelId="{2C0985BC-7126-45D2-ABE8-2C0210272335}" type="sibTrans" cxnId="{7BFC9930-B92C-4392-9C01-4496A07BFF1B}">
      <dgm:prSet/>
      <dgm:spPr/>
      <dgm:t>
        <a:bodyPr/>
        <a:lstStyle/>
        <a:p>
          <a:endParaRPr lang="ru-RU" b="1"/>
        </a:p>
      </dgm:t>
    </dgm:pt>
    <dgm:pt modelId="{BF2D0701-53EF-4441-8180-5D5C2111B658}">
      <dgm:prSet phldrT="[Текст]"/>
      <dgm:spPr/>
      <dgm:t>
        <a:bodyPr vert="vert270"/>
        <a:lstStyle/>
        <a:p>
          <a:r>
            <a:rPr lang="ru-RU" b="1" smtClean="0"/>
            <a:t>Специализированные объекты инфраструктуры</a:t>
          </a:r>
          <a:endParaRPr lang="ru-RU" b="1" dirty="0"/>
        </a:p>
      </dgm:t>
    </dgm:pt>
    <dgm:pt modelId="{B6D65E2B-6B1D-459C-AF9C-3ACBDCF5504E}" type="parTrans" cxnId="{F97642E9-1B51-4B85-B07C-42C7992B8FEB}">
      <dgm:prSet/>
      <dgm:spPr/>
      <dgm:t>
        <a:bodyPr/>
        <a:lstStyle/>
        <a:p>
          <a:endParaRPr lang="ru-RU" b="1"/>
        </a:p>
      </dgm:t>
    </dgm:pt>
    <dgm:pt modelId="{51FC3AED-486E-4DEC-9542-F73BABC142CC}" type="sibTrans" cxnId="{F97642E9-1B51-4B85-B07C-42C7992B8FEB}">
      <dgm:prSet/>
      <dgm:spPr/>
      <dgm:t>
        <a:bodyPr/>
        <a:lstStyle/>
        <a:p>
          <a:endParaRPr lang="ru-RU" b="1"/>
        </a:p>
      </dgm:t>
    </dgm:pt>
    <dgm:pt modelId="{D7E3553D-768D-439C-B141-9349039C638D}">
      <dgm:prSet phldrT="[Текст]"/>
      <dgm:spPr/>
      <dgm:t>
        <a:bodyPr/>
        <a:lstStyle/>
        <a:p>
          <a:pPr>
            <a:lnSpc>
              <a:spcPts val="3600"/>
            </a:lnSpc>
          </a:pPr>
          <a:r>
            <a:rPr lang="ru-RU" b="1" dirty="0" smtClean="0"/>
            <a:t>Территориальная приоритетность – учет специфики территорий</a:t>
          </a:r>
          <a:endParaRPr lang="ru-RU" b="1" dirty="0"/>
        </a:p>
      </dgm:t>
    </dgm:pt>
    <dgm:pt modelId="{B21EF104-D470-4EB0-80A4-47E16F1EAE87}" type="parTrans" cxnId="{3C1A8343-DEDD-4854-A124-F9EEAF721721}">
      <dgm:prSet/>
      <dgm:spPr/>
      <dgm:t>
        <a:bodyPr/>
        <a:lstStyle/>
        <a:p>
          <a:endParaRPr lang="ru-RU" b="1"/>
        </a:p>
      </dgm:t>
    </dgm:pt>
    <dgm:pt modelId="{73893E89-76DF-49A2-AF7E-7E10E4FE76B1}" type="sibTrans" cxnId="{3C1A8343-DEDD-4854-A124-F9EEAF721721}">
      <dgm:prSet/>
      <dgm:spPr/>
      <dgm:t>
        <a:bodyPr/>
        <a:lstStyle/>
        <a:p>
          <a:endParaRPr lang="ru-RU" b="1"/>
        </a:p>
      </dgm:t>
    </dgm:pt>
    <dgm:pt modelId="{7933BFB9-40AB-4C61-9EF1-F416ADAEF87F}">
      <dgm:prSet phldrT="[Текст]"/>
      <dgm:spPr/>
      <dgm:t>
        <a:bodyPr/>
        <a:lstStyle/>
        <a:p>
          <a:r>
            <a:rPr lang="ru-RU" b="1" smtClean="0"/>
            <a:t>Гранты</a:t>
          </a:r>
          <a:endParaRPr lang="ru-RU" b="1" dirty="0"/>
        </a:p>
      </dgm:t>
    </dgm:pt>
    <dgm:pt modelId="{2840B8BD-B5C9-43E2-97AF-37794BCB9D17}" type="parTrans" cxnId="{EEDE8EAB-7A23-40BD-88BF-9C6C3C6FBE54}">
      <dgm:prSet/>
      <dgm:spPr/>
      <dgm:t>
        <a:bodyPr/>
        <a:lstStyle/>
        <a:p>
          <a:endParaRPr lang="ru-RU" b="1"/>
        </a:p>
      </dgm:t>
    </dgm:pt>
    <dgm:pt modelId="{FD31E598-5D48-46D4-B6E6-ED710C518F01}" type="sibTrans" cxnId="{EEDE8EAB-7A23-40BD-88BF-9C6C3C6FBE54}">
      <dgm:prSet/>
      <dgm:spPr/>
      <dgm:t>
        <a:bodyPr/>
        <a:lstStyle/>
        <a:p>
          <a:endParaRPr lang="ru-RU" b="1"/>
        </a:p>
      </dgm:t>
    </dgm:pt>
    <dgm:pt modelId="{57EDF8C3-AA02-4701-BB27-CE214B19623E}">
      <dgm:prSet phldrT="[Текст]"/>
      <dgm:spPr/>
      <dgm:t>
        <a:bodyPr/>
        <a:lstStyle/>
        <a:p>
          <a:r>
            <a:rPr lang="ru-RU" b="1" smtClean="0"/>
            <a:t>Программы МО</a:t>
          </a:r>
          <a:endParaRPr lang="ru-RU" b="1" dirty="0"/>
        </a:p>
      </dgm:t>
    </dgm:pt>
    <dgm:pt modelId="{4B80231D-6B67-4DA3-BE18-61CFC092B7FD}" type="parTrans" cxnId="{B3EE46EC-DA2E-4F9C-8BB5-432758A6FDFD}">
      <dgm:prSet/>
      <dgm:spPr/>
      <dgm:t>
        <a:bodyPr/>
        <a:lstStyle/>
        <a:p>
          <a:endParaRPr lang="ru-RU" b="1"/>
        </a:p>
      </dgm:t>
    </dgm:pt>
    <dgm:pt modelId="{1E6D1472-7EEB-4A89-941F-4BF3305AD41A}" type="sibTrans" cxnId="{B3EE46EC-DA2E-4F9C-8BB5-432758A6FDFD}">
      <dgm:prSet/>
      <dgm:spPr/>
      <dgm:t>
        <a:bodyPr/>
        <a:lstStyle/>
        <a:p>
          <a:endParaRPr lang="ru-RU" b="1"/>
        </a:p>
      </dgm:t>
    </dgm:pt>
    <dgm:pt modelId="{91A61B97-7258-4B53-83BA-C3D25CF39D1D}">
      <dgm:prSet phldrT="[Текст]"/>
      <dgm:spPr/>
      <dgm:t>
        <a:bodyPr/>
        <a:lstStyle/>
        <a:p>
          <a:r>
            <a:rPr lang="ru-RU" b="1" dirty="0" smtClean="0"/>
            <a:t>Не приоритетные</a:t>
          </a:r>
          <a:endParaRPr lang="ru-RU" b="1" dirty="0"/>
        </a:p>
      </dgm:t>
    </dgm:pt>
    <dgm:pt modelId="{B9DFD45F-77CC-4C54-AE44-02DB41B969C6}" type="parTrans" cxnId="{581C55FB-4F61-4E30-ABBE-6AE31C3E187F}">
      <dgm:prSet/>
      <dgm:spPr/>
      <dgm:t>
        <a:bodyPr/>
        <a:lstStyle/>
        <a:p>
          <a:endParaRPr lang="ru-RU" b="1"/>
        </a:p>
      </dgm:t>
    </dgm:pt>
    <dgm:pt modelId="{AE87CC74-B39D-40F0-BE1E-D005004E84C2}" type="sibTrans" cxnId="{581C55FB-4F61-4E30-ABBE-6AE31C3E187F}">
      <dgm:prSet/>
      <dgm:spPr/>
      <dgm:t>
        <a:bodyPr/>
        <a:lstStyle/>
        <a:p>
          <a:endParaRPr lang="ru-RU" b="1"/>
        </a:p>
      </dgm:t>
    </dgm:pt>
    <dgm:pt modelId="{286459E6-95C3-4BBE-96DD-37380806CF41}">
      <dgm:prSet phldrT="[Текст]"/>
      <dgm:spPr/>
      <dgm:t>
        <a:bodyPr/>
        <a:lstStyle/>
        <a:p>
          <a:r>
            <a:rPr lang="ru-RU" b="1" smtClean="0"/>
            <a:t>Займы, гарантии</a:t>
          </a:r>
          <a:endParaRPr lang="ru-RU" b="1" dirty="0"/>
        </a:p>
      </dgm:t>
    </dgm:pt>
    <dgm:pt modelId="{B17300CA-B78B-4670-B4A9-8F0D85AA7AA6}" type="parTrans" cxnId="{433D11ED-6F30-412C-90D4-A02FB6D21937}">
      <dgm:prSet/>
      <dgm:spPr/>
      <dgm:t>
        <a:bodyPr/>
        <a:lstStyle/>
        <a:p>
          <a:endParaRPr lang="ru-RU" b="1"/>
        </a:p>
      </dgm:t>
    </dgm:pt>
    <dgm:pt modelId="{0507B175-4D86-4862-9899-50CF75DA803B}" type="sibTrans" cxnId="{433D11ED-6F30-412C-90D4-A02FB6D21937}">
      <dgm:prSet/>
      <dgm:spPr/>
      <dgm:t>
        <a:bodyPr/>
        <a:lstStyle/>
        <a:p>
          <a:endParaRPr lang="ru-RU" b="1"/>
        </a:p>
      </dgm:t>
    </dgm:pt>
    <dgm:pt modelId="{E017E3D5-51A8-458D-962A-520131F731E2}">
      <dgm:prSet phldrT="[Текст]"/>
      <dgm:spPr/>
      <dgm:t>
        <a:bodyPr/>
        <a:lstStyle/>
        <a:p>
          <a:r>
            <a:rPr lang="ru-RU" b="1" smtClean="0"/>
            <a:t>Консультации, образовательная</a:t>
          </a:r>
          <a:endParaRPr lang="ru-RU" b="1" dirty="0"/>
        </a:p>
      </dgm:t>
    </dgm:pt>
    <dgm:pt modelId="{EAED9C3A-F43E-4826-B3C6-51C2E3917965}" type="parTrans" cxnId="{8A18EEFD-962D-47EC-8844-8619E633816A}">
      <dgm:prSet/>
      <dgm:spPr/>
      <dgm:t>
        <a:bodyPr/>
        <a:lstStyle/>
        <a:p>
          <a:endParaRPr lang="ru-RU" b="1"/>
        </a:p>
      </dgm:t>
    </dgm:pt>
    <dgm:pt modelId="{2540E823-7A64-4FFD-B42A-F88A5C72A9A9}" type="sibTrans" cxnId="{8A18EEFD-962D-47EC-8844-8619E633816A}">
      <dgm:prSet/>
      <dgm:spPr/>
      <dgm:t>
        <a:bodyPr/>
        <a:lstStyle/>
        <a:p>
          <a:endParaRPr lang="ru-RU" b="1"/>
        </a:p>
      </dgm:t>
    </dgm:pt>
    <dgm:pt modelId="{9BE15151-0857-493F-AE0A-0AA2E11AF9FE}" type="pres">
      <dgm:prSet presAssocID="{13A8C363-5629-4527-8E41-2652B2DE4379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A0FA083-1C55-4CBF-816C-88FEC788B4EB}" type="pres">
      <dgm:prSet presAssocID="{13A8C363-5629-4527-8E41-2652B2DE4379}" presName="outerBox" presStyleCnt="0"/>
      <dgm:spPr/>
      <dgm:t>
        <a:bodyPr/>
        <a:lstStyle/>
        <a:p>
          <a:endParaRPr lang="ru-RU"/>
        </a:p>
      </dgm:t>
    </dgm:pt>
    <dgm:pt modelId="{CFD33CD5-A581-4DDA-ACB7-F1F04A2B54FC}" type="pres">
      <dgm:prSet presAssocID="{13A8C363-5629-4527-8E41-2652B2DE4379}" presName="outerBoxParent" presStyleLbl="node1" presStyleIdx="0" presStyleCnt="3"/>
      <dgm:spPr/>
      <dgm:t>
        <a:bodyPr/>
        <a:lstStyle/>
        <a:p>
          <a:endParaRPr lang="ru-RU"/>
        </a:p>
      </dgm:t>
    </dgm:pt>
    <dgm:pt modelId="{2CC6AF01-DF65-4E8F-B030-5EB8926431A1}" type="pres">
      <dgm:prSet presAssocID="{13A8C363-5629-4527-8E41-2652B2DE4379}" presName="outerBoxChildren" presStyleCnt="0"/>
      <dgm:spPr/>
      <dgm:t>
        <a:bodyPr/>
        <a:lstStyle/>
        <a:p>
          <a:endParaRPr lang="ru-RU"/>
        </a:p>
      </dgm:t>
    </dgm:pt>
    <dgm:pt modelId="{A72B1FF4-3140-4685-9A6E-DA6EB1F8B46B}" type="pres">
      <dgm:prSet presAssocID="{D0D5756B-53B3-434B-9C3D-3318CF46829A}" presName="oChild" presStyleLbl="fgAcc1" presStyleIdx="0" presStyleCnt="6" custScaleY="50519" custLinFactY="-2127" custLinFactNeighborX="167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9E7B4D-30A6-42A5-9962-AEC28B65DB85}" type="pres">
      <dgm:prSet presAssocID="{2C0985BC-7126-45D2-ABE8-2C0210272335}" presName="outerSibTrans" presStyleCnt="0"/>
      <dgm:spPr/>
      <dgm:t>
        <a:bodyPr/>
        <a:lstStyle/>
        <a:p>
          <a:endParaRPr lang="ru-RU"/>
        </a:p>
      </dgm:t>
    </dgm:pt>
    <dgm:pt modelId="{7F8DDBAE-5FDD-413C-91A3-D222A348316B}" type="pres">
      <dgm:prSet presAssocID="{BF2D0701-53EF-4441-8180-5D5C2111B658}" presName="oChild" presStyleLbl="fgAcc1" presStyleIdx="1" presStyleCnt="6" custScaleY="131597" custLinFactNeighborX="1671" custLinFactNeighborY="-62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B5859A-8C11-4CED-B2C1-13B882CDE0EF}" type="pres">
      <dgm:prSet presAssocID="{13A8C363-5629-4527-8E41-2652B2DE4379}" presName="middleBox" presStyleCnt="0"/>
      <dgm:spPr/>
      <dgm:t>
        <a:bodyPr/>
        <a:lstStyle/>
        <a:p>
          <a:endParaRPr lang="ru-RU"/>
        </a:p>
      </dgm:t>
    </dgm:pt>
    <dgm:pt modelId="{1E945190-B531-47C2-82FC-4DB3B3E2889B}" type="pres">
      <dgm:prSet presAssocID="{13A8C363-5629-4527-8E41-2652B2DE4379}" presName="middleBoxParent" presStyleLbl="node1" presStyleIdx="1" presStyleCnt="3" custScaleY="98746" custLinFactNeighborX="97" custLinFactNeighborY="-1817"/>
      <dgm:spPr/>
      <dgm:t>
        <a:bodyPr/>
        <a:lstStyle/>
        <a:p>
          <a:endParaRPr lang="ru-RU"/>
        </a:p>
      </dgm:t>
    </dgm:pt>
    <dgm:pt modelId="{5E723032-9B60-4BD9-A6B1-9419EFAF9601}" type="pres">
      <dgm:prSet presAssocID="{13A8C363-5629-4527-8E41-2652B2DE4379}" presName="middleBoxChildren" presStyleCnt="0"/>
      <dgm:spPr/>
      <dgm:t>
        <a:bodyPr/>
        <a:lstStyle/>
        <a:p>
          <a:endParaRPr lang="ru-RU"/>
        </a:p>
      </dgm:t>
    </dgm:pt>
    <dgm:pt modelId="{5B75B44D-DA8A-4D23-9BB7-9CDF37D58B49}" type="pres">
      <dgm:prSet presAssocID="{7933BFB9-40AB-4C61-9EF1-F416ADAEF87F}" presName="mChild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338021-682A-4351-B623-7F898EC122C6}" type="pres">
      <dgm:prSet presAssocID="{FD31E598-5D48-46D4-B6E6-ED710C518F01}" presName="middleSibTrans" presStyleCnt="0"/>
      <dgm:spPr/>
      <dgm:t>
        <a:bodyPr/>
        <a:lstStyle/>
        <a:p>
          <a:endParaRPr lang="ru-RU"/>
        </a:p>
      </dgm:t>
    </dgm:pt>
    <dgm:pt modelId="{88BBE873-8284-49E5-8C90-1160B1D6CFE7}" type="pres">
      <dgm:prSet presAssocID="{57EDF8C3-AA02-4701-BB27-CE214B19623E}" presName="mChild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2DB45-82F3-46F0-8B72-2834125C8F6C}" type="pres">
      <dgm:prSet presAssocID="{13A8C363-5629-4527-8E41-2652B2DE4379}" presName="centerBox" presStyleCnt="0"/>
      <dgm:spPr/>
      <dgm:t>
        <a:bodyPr/>
        <a:lstStyle/>
        <a:p>
          <a:endParaRPr lang="ru-RU"/>
        </a:p>
      </dgm:t>
    </dgm:pt>
    <dgm:pt modelId="{99EE8347-A3D7-4D54-9C0D-B3B59F36BC59}" type="pres">
      <dgm:prSet presAssocID="{13A8C363-5629-4527-8E41-2652B2DE4379}" presName="centerBoxParent" presStyleLbl="node1" presStyleIdx="2" presStyleCnt="3"/>
      <dgm:spPr/>
      <dgm:t>
        <a:bodyPr/>
        <a:lstStyle/>
        <a:p>
          <a:endParaRPr lang="ru-RU"/>
        </a:p>
      </dgm:t>
    </dgm:pt>
    <dgm:pt modelId="{85009B53-F312-4CCB-AB8F-81D616CF6D7F}" type="pres">
      <dgm:prSet presAssocID="{13A8C363-5629-4527-8E41-2652B2DE4379}" presName="centerBoxChildren" presStyleCnt="0"/>
      <dgm:spPr/>
      <dgm:t>
        <a:bodyPr/>
        <a:lstStyle/>
        <a:p>
          <a:endParaRPr lang="ru-RU"/>
        </a:p>
      </dgm:t>
    </dgm:pt>
    <dgm:pt modelId="{C49FD143-BFCF-401E-ADBB-6FDA12F4760A}" type="pres">
      <dgm:prSet presAssocID="{286459E6-95C3-4BBE-96DD-37380806CF41}" presName="cChild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8D96AD-EC3D-4452-BB75-53D30867C836}" type="pres">
      <dgm:prSet presAssocID="{0507B175-4D86-4862-9899-50CF75DA803B}" presName="centerSibTrans" presStyleCnt="0"/>
      <dgm:spPr/>
      <dgm:t>
        <a:bodyPr/>
        <a:lstStyle/>
        <a:p>
          <a:endParaRPr lang="ru-RU"/>
        </a:p>
      </dgm:t>
    </dgm:pt>
    <dgm:pt modelId="{DA3FE210-2EB3-43B4-A4B2-04F12B3F495E}" type="pres">
      <dgm:prSet presAssocID="{E017E3D5-51A8-458D-962A-520131F731E2}" presName="cChild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7642E9-1B51-4B85-B07C-42C7992B8FEB}" srcId="{F60F430D-C9D1-427C-A961-AA9C2F123810}" destId="{BF2D0701-53EF-4441-8180-5D5C2111B658}" srcOrd="1" destOrd="0" parTransId="{B6D65E2B-6B1D-459C-AF9C-3ACBDCF5504E}" sibTransId="{51FC3AED-486E-4DEC-9542-F73BABC142CC}"/>
    <dgm:cxn modelId="{B3EE46EC-DA2E-4F9C-8BB5-432758A6FDFD}" srcId="{D7E3553D-768D-439C-B141-9349039C638D}" destId="{57EDF8C3-AA02-4701-BB27-CE214B19623E}" srcOrd="1" destOrd="0" parTransId="{4B80231D-6B67-4DA3-BE18-61CFC092B7FD}" sibTransId="{1E6D1472-7EEB-4A89-941F-4BF3305AD41A}"/>
    <dgm:cxn modelId="{581C55FB-4F61-4E30-ABBE-6AE31C3E187F}" srcId="{13A8C363-5629-4527-8E41-2652B2DE4379}" destId="{91A61B97-7258-4B53-83BA-C3D25CF39D1D}" srcOrd="2" destOrd="0" parTransId="{B9DFD45F-77CC-4C54-AE44-02DB41B969C6}" sibTransId="{AE87CC74-B39D-40F0-BE1E-D005004E84C2}"/>
    <dgm:cxn modelId="{54D6F48B-2440-4206-A154-EE89A04C352A}" type="presOf" srcId="{D0D5756B-53B3-434B-9C3D-3318CF46829A}" destId="{A72B1FF4-3140-4685-9A6E-DA6EB1F8B46B}" srcOrd="0" destOrd="0" presId="urn:microsoft.com/office/officeart/2005/8/layout/target2"/>
    <dgm:cxn modelId="{4F84BEEF-0B84-4EC6-B719-64C9A50B7EF8}" type="presOf" srcId="{286459E6-95C3-4BBE-96DD-37380806CF41}" destId="{C49FD143-BFCF-401E-ADBB-6FDA12F4760A}" srcOrd="0" destOrd="0" presId="urn:microsoft.com/office/officeart/2005/8/layout/target2"/>
    <dgm:cxn modelId="{78FA49FA-8055-435F-880D-FC4AA57118A6}" type="presOf" srcId="{BF2D0701-53EF-4441-8180-5D5C2111B658}" destId="{7F8DDBAE-5FDD-413C-91A3-D222A348316B}" srcOrd="0" destOrd="0" presId="urn:microsoft.com/office/officeart/2005/8/layout/target2"/>
    <dgm:cxn modelId="{8A18EEFD-962D-47EC-8844-8619E633816A}" srcId="{91A61B97-7258-4B53-83BA-C3D25CF39D1D}" destId="{E017E3D5-51A8-458D-962A-520131F731E2}" srcOrd="1" destOrd="0" parTransId="{EAED9C3A-F43E-4826-B3C6-51C2E3917965}" sibTransId="{2540E823-7A64-4FFD-B42A-F88A5C72A9A9}"/>
    <dgm:cxn modelId="{7BFC9930-B92C-4392-9C01-4496A07BFF1B}" srcId="{F60F430D-C9D1-427C-A961-AA9C2F123810}" destId="{D0D5756B-53B3-434B-9C3D-3318CF46829A}" srcOrd="0" destOrd="0" parTransId="{048EFCCC-5345-4A3E-99E4-7D9B0927866B}" sibTransId="{2C0985BC-7126-45D2-ABE8-2C0210272335}"/>
    <dgm:cxn modelId="{D9E31E34-ED48-4CCC-B7CE-AB7349A23014}" type="presOf" srcId="{D7E3553D-768D-439C-B141-9349039C638D}" destId="{1E945190-B531-47C2-82FC-4DB3B3E2889B}" srcOrd="0" destOrd="0" presId="urn:microsoft.com/office/officeart/2005/8/layout/target2"/>
    <dgm:cxn modelId="{3B934632-31C9-4652-BF1D-FAB45B7C206E}" type="presOf" srcId="{57EDF8C3-AA02-4701-BB27-CE214B19623E}" destId="{88BBE873-8284-49E5-8C90-1160B1D6CFE7}" srcOrd="0" destOrd="0" presId="urn:microsoft.com/office/officeart/2005/8/layout/target2"/>
    <dgm:cxn modelId="{3C1A8343-DEDD-4854-A124-F9EEAF721721}" srcId="{13A8C363-5629-4527-8E41-2652B2DE4379}" destId="{D7E3553D-768D-439C-B141-9349039C638D}" srcOrd="1" destOrd="0" parTransId="{B21EF104-D470-4EB0-80A4-47E16F1EAE87}" sibTransId="{73893E89-76DF-49A2-AF7E-7E10E4FE76B1}"/>
    <dgm:cxn modelId="{07AEBFA1-FE1A-49AF-B71A-38FDDFD5BEBC}" type="presOf" srcId="{7933BFB9-40AB-4C61-9EF1-F416ADAEF87F}" destId="{5B75B44D-DA8A-4D23-9BB7-9CDF37D58B49}" srcOrd="0" destOrd="0" presId="urn:microsoft.com/office/officeart/2005/8/layout/target2"/>
    <dgm:cxn modelId="{EEDE8EAB-7A23-40BD-88BF-9C6C3C6FBE54}" srcId="{D7E3553D-768D-439C-B141-9349039C638D}" destId="{7933BFB9-40AB-4C61-9EF1-F416ADAEF87F}" srcOrd="0" destOrd="0" parTransId="{2840B8BD-B5C9-43E2-97AF-37794BCB9D17}" sibTransId="{FD31E598-5D48-46D4-B6E6-ED710C518F01}"/>
    <dgm:cxn modelId="{14D67356-D3FD-4B5D-80A2-6AE23D4A6A5B}" srcId="{13A8C363-5629-4527-8E41-2652B2DE4379}" destId="{F60F430D-C9D1-427C-A961-AA9C2F123810}" srcOrd="0" destOrd="0" parTransId="{B55F4740-AC67-41A4-97B2-04327AFE0265}" sibTransId="{017F9ED1-17F4-4FCE-ADF7-A4636EA6D536}"/>
    <dgm:cxn modelId="{498B5973-4D3C-4440-91EE-DDB0C9AA21BD}" type="presOf" srcId="{F60F430D-C9D1-427C-A961-AA9C2F123810}" destId="{CFD33CD5-A581-4DDA-ACB7-F1F04A2B54FC}" srcOrd="0" destOrd="0" presId="urn:microsoft.com/office/officeart/2005/8/layout/target2"/>
    <dgm:cxn modelId="{5041B609-F173-42B7-9748-D6671331BC30}" type="presOf" srcId="{13A8C363-5629-4527-8E41-2652B2DE4379}" destId="{9BE15151-0857-493F-AE0A-0AA2E11AF9FE}" srcOrd="0" destOrd="0" presId="urn:microsoft.com/office/officeart/2005/8/layout/target2"/>
    <dgm:cxn modelId="{433D11ED-6F30-412C-90D4-A02FB6D21937}" srcId="{91A61B97-7258-4B53-83BA-C3D25CF39D1D}" destId="{286459E6-95C3-4BBE-96DD-37380806CF41}" srcOrd="0" destOrd="0" parTransId="{B17300CA-B78B-4670-B4A9-8F0D85AA7AA6}" sibTransId="{0507B175-4D86-4862-9899-50CF75DA803B}"/>
    <dgm:cxn modelId="{0926308E-C044-451C-B001-721B85A00336}" type="presOf" srcId="{91A61B97-7258-4B53-83BA-C3D25CF39D1D}" destId="{99EE8347-A3D7-4D54-9C0D-B3B59F36BC59}" srcOrd="0" destOrd="0" presId="urn:microsoft.com/office/officeart/2005/8/layout/target2"/>
    <dgm:cxn modelId="{9D14F4F3-7430-46FF-B208-58A8264D7BC3}" type="presOf" srcId="{E017E3D5-51A8-458D-962A-520131F731E2}" destId="{DA3FE210-2EB3-43B4-A4B2-04F12B3F495E}" srcOrd="0" destOrd="0" presId="urn:microsoft.com/office/officeart/2005/8/layout/target2"/>
    <dgm:cxn modelId="{C4F7D9CF-F74E-4B27-BBE5-55D3B49666C8}" type="presParOf" srcId="{9BE15151-0857-493F-AE0A-0AA2E11AF9FE}" destId="{0A0FA083-1C55-4CBF-816C-88FEC788B4EB}" srcOrd="0" destOrd="0" presId="urn:microsoft.com/office/officeart/2005/8/layout/target2"/>
    <dgm:cxn modelId="{D9F46862-D065-4225-B406-9CD5A4046F94}" type="presParOf" srcId="{0A0FA083-1C55-4CBF-816C-88FEC788B4EB}" destId="{CFD33CD5-A581-4DDA-ACB7-F1F04A2B54FC}" srcOrd="0" destOrd="0" presId="urn:microsoft.com/office/officeart/2005/8/layout/target2"/>
    <dgm:cxn modelId="{39971DE0-520F-4E7B-992C-ED3B542ECE0F}" type="presParOf" srcId="{0A0FA083-1C55-4CBF-816C-88FEC788B4EB}" destId="{2CC6AF01-DF65-4E8F-B030-5EB8926431A1}" srcOrd="1" destOrd="0" presId="urn:microsoft.com/office/officeart/2005/8/layout/target2"/>
    <dgm:cxn modelId="{0DEA4795-2B02-42BD-A1D5-88AD0CFF38EF}" type="presParOf" srcId="{2CC6AF01-DF65-4E8F-B030-5EB8926431A1}" destId="{A72B1FF4-3140-4685-9A6E-DA6EB1F8B46B}" srcOrd="0" destOrd="0" presId="urn:microsoft.com/office/officeart/2005/8/layout/target2"/>
    <dgm:cxn modelId="{9D43F174-AB5F-4C26-BDDB-1C20FA38815E}" type="presParOf" srcId="{2CC6AF01-DF65-4E8F-B030-5EB8926431A1}" destId="{B49E7B4D-30A6-42A5-9962-AEC28B65DB85}" srcOrd="1" destOrd="0" presId="urn:microsoft.com/office/officeart/2005/8/layout/target2"/>
    <dgm:cxn modelId="{84CCDF69-8F0A-4806-90DD-03BE1E1E19F3}" type="presParOf" srcId="{2CC6AF01-DF65-4E8F-B030-5EB8926431A1}" destId="{7F8DDBAE-5FDD-413C-91A3-D222A348316B}" srcOrd="2" destOrd="0" presId="urn:microsoft.com/office/officeart/2005/8/layout/target2"/>
    <dgm:cxn modelId="{21C911FF-4D06-467E-940A-D21A8FA38D5E}" type="presParOf" srcId="{9BE15151-0857-493F-AE0A-0AA2E11AF9FE}" destId="{A4B5859A-8C11-4CED-B2C1-13B882CDE0EF}" srcOrd="1" destOrd="0" presId="urn:microsoft.com/office/officeart/2005/8/layout/target2"/>
    <dgm:cxn modelId="{AE6C8380-55BB-442C-A600-7A1689FC2071}" type="presParOf" srcId="{A4B5859A-8C11-4CED-B2C1-13B882CDE0EF}" destId="{1E945190-B531-47C2-82FC-4DB3B3E2889B}" srcOrd="0" destOrd="0" presId="urn:microsoft.com/office/officeart/2005/8/layout/target2"/>
    <dgm:cxn modelId="{9CD71421-6C97-4031-9BCB-8997245BF20A}" type="presParOf" srcId="{A4B5859A-8C11-4CED-B2C1-13B882CDE0EF}" destId="{5E723032-9B60-4BD9-A6B1-9419EFAF9601}" srcOrd="1" destOrd="0" presId="urn:microsoft.com/office/officeart/2005/8/layout/target2"/>
    <dgm:cxn modelId="{C5AC9232-2292-42B8-B0C3-410B9479EFDB}" type="presParOf" srcId="{5E723032-9B60-4BD9-A6B1-9419EFAF9601}" destId="{5B75B44D-DA8A-4D23-9BB7-9CDF37D58B49}" srcOrd="0" destOrd="0" presId="urn:microsoft.com/office/officeart/2005/8/layout/target2"/>
    <dgm:cxn modelId="{D66ABC11-B848-4AD2-B1AD-75BE8B079BA9}" type="presParOf" srcId="{5E723032-9B60-4BD9-A6B1-9419EFAF9601}" destId="{7E338021-682A-4351-B623-7F898EC122C6}" srcOrd="1" destOrd="0" presId="urn:microsoft.com/office/officeart/2005/8/layout/target2"/>
    <dgm:cxn modelId="{2BDD25D1-A489-4A64-95F7-E5D78CF65BCC}" type="presParOf" srcId="{5E723032-9B60-4BD9-A6B1-9419EFAF9601}" destId="{88BBE873-8284-49E5-8C90-1160B1D6CFE7}" srcOrd="2" destOrd="0" presId="urn:microsoft.com/office/officeart/2005/8/layout/target2"/>
    <dgm:cxn modelId="{98D1F260-2B08-4E86-8834-784EE4A2D491}" type="presParOf" srcId="{9BE15151-0857-493F-AE0A-0AA2E11AF9FE}" destId="{5E32DB45-82F3-46F0-8B72-2834125C8F6C}" srcOrd="2" destOrd="0" presId="urn:microsoft.com/office/officeart/2005/8/layout/target2"/>
    <dgm:cxn modelId="{E39D5257-D3FD-4529-965B-EC90BAC6B212}" type="presParOf" srcId="{5E32DB45-82F3-46F0-8B72-2834125C8F6C}" destId="{99EE8347-A3D7-4D54-9C0D-B3B59F36BC59}" srcOrd="0" destOrd="0" presId="urn:microsoft.com/office/officeart/2005/8/layout/target2"/>
    <dgm:cxn modelId="{E1824859-D64B-4C5F-BB89-401FA6A524BA}" type="presParOf" srcId="{5E32DB45-82F3-46F0-8B72-2834125C8F6C}" destId="{85009B53-F312-4CCB-AB8F-81D616CF6D7F}" srcOrd="1" destOrd="0" presId="urn:microsoft.com/office/officeart/2005/8/layout/target2"/>
    <dgm:cxn modelId="{617EB97A-3ABC-4D5A-9BF5-6FD8A4712442}" type="presParOf" srcId="{85009B53-F312-4CCB-AB8F-81D616CF6D7F}" destId="{C49FD143-BFCF-401E-ADBB-6FDA12F4760A}" srcOrd="0" destOrd="0" presId="urn:microsoft.com/office/officeart/2005/8/layout/target2"/>
    <dgm:cxn modelId="{6D815BE0-27BF-41E1-ABCD-5E97C67EB240}" type="presParOf" srcId="{85009B53-F312-4CCB-AB8F-81D616CF6D7F}" destId="{318D96AD-EC3D-4452-BB75-53D30867C836}" srcOrd="1" destOrd="0" presId="urn:microsoft.com/office/officeart/2005/8/layout/target2"/>
    <dgm:cxn modelId="{158DFBF9-73F1-4E60-938A-A86BCE3BD1EB}" type="presParOf" srcId="{85009B53-F312-4CCB-AB8F-81D616CF6D7F}" destId="{DA3FE210-2EB3-43B4-A4B2-04F12B3F495E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A0DBC60-5ADD-4F82-A294-970524BEB1F7}" type="doc">
      <dgm:prSet loTypeId="urn:microsoft.com/office/officeart/2011/layout/HexagonRadial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560163-ADF3-4065-B4E2-CD440BFE52BA}">
      <dgm:prSet phldrT="[Текст]" custT="1"/>
      <dgm:spPr>
        <a:solidFill>
          <a:schemeClr val="bg2">
            <a:lumMod val="25000"/>
          </a:schemeClr>
        </a:solidFill>
      </dgm:spPr>
      <dgm:t>
        <a:bodyPr/>
        <a:lstStyle/>
        <a:p>
          <a:r>
            <a:rPr lang="ru-RU" sz="2000" b="1" dirty="0" smtClean="0"/>
            <a:t>РЕЗУЛЬТАТ – РОСТ ПОКАЗАТЕЛЕЙ</a:t>
          </a:r>
          <a:endParaRPr lang="ru-RU" sz="2000" b="1" dirty="0"/>
        </a:p>
      </dgm:t>
    </dgm:pt>
    <dgm:pt modelId="{8CAA5AD2-F33D-4B00-A3C6-8D32AA647EA7}" type="parTrans" cxnId="{CC5CBA59-222D-4869-8760-E1A4B2C985B4}">
      <dgm:prSet/>
      <dgm:spPr/>
      <dgm:t>
        <a:bodyPr/>
        <a:lstStyle/>
        <a:p>
          <a:endParaRPr lang="ru-RU" sz="2000" b="1"/>
        </a:p>
      </dgm:t>
    </dgm:pt>
    <dgm:pt modelId="{8E5B72DE-A160-45C3-9EC0-7FDD9AF8EF00}" type="sibTrans" cxnId="{CC5CBA59-222D-4869-8760-E1A4B2C985B4}">
      <dgm:prSet/>
      <dgm:spPr/>
      <dgm:t>
        <a:bodyPr/>
        <a:lstStyle/>
        <a:p>
          <a:endParaRPr lang="ru-RU" sz="2000" b="1"/>
        </a:p>
      </dgm:t>
    </dgm:pt>
    <dgm:pt modelId="{E02C13B0-D0C3-46AC-9824-2D9E3E38DB26}">
      <dgm:prSet phldrT="[Текст]" custT="1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sz="1600" b="1" dirty="0" smtClean="0"/>
            <a:t>Количество получателей поддержки</a:t>
          </a:r>
          <a:endParaRPr lang="ru-RU" sz="1600" b="1" dirty="0"/>
        </a:p>
      </dgm:t>
    </dgm:pt>
    <dgm:pt modelId="{32919D0A-124C-4801-A34C-E1A0C80AA6EE}" type="parTrans" cxnId="{12F5A326-E096-4AC2-9F57-8461C6961959}">
      <dgm:prSet/>
      <dgm:spPr/>
      <dgm:t>
        <a:bodyPr/>
        <a:lstStyle/>
        <a:p>
          <a:endParaRPr lang="ru-RU" sz="2000" b="1"/>
        </a:p>
      </dgm:t>
    </dgm:pt>
    <dgm:pt modelId="{1D82948F-A689-4478-8270-2DEFF3B48B5D}" type="sibTrans" cxnId="{12F5A326-E096-4AC2-9F57-8461C6961959}">
      <dgm:prSet/>
      <dgm:spPr/>
      <dgm:t>
        <a:bodyPr/>
        <a:lstStyle/>
        <a:p>
          <a:endParaRPr lang="ru-RU" sz="2000" b="1"/>
        </a:p>
      </dgm:t>
    </dgm:pt>
    <dgm:pt modelId="{BC88294F-B4F5-4A7B-9A3E-62FA191315DB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800" b="1" dirty="0" smtClean="0"/>
            <a:t>Количество СМСП</a:t>
          </a:r>
          <a:endParaRPr lang="ru-RU" sz="1800" b="1" dirty="0"/>
        </a:p>
      </dgm:t>
    </dgm:pt>
    <dgm:pt modelId="{131E02A8-B2E9-4509-84A4-E7651D1E7CD7}" type="parTrans" cxnId="{4A9F5D78-D568-4A95-85E1-3E6A185A4A53}">
      <dgm:prSet/>
      <dgm:spPr/>
      <dgm:t>
        <a:bodyPr/>
        <a:lstStyle/>
        <a:p>
          <a:endParaRPr lang="ru-RU" sz="2000" b="1"/>
        </a:p>
      </dgm:t>
    </dgm:pt>
    <dgm:pt modelId="{B37B8EFB-4629-4162-9780-27C34B52A648}" type="sibTrans" cxnId="{4A9F5D78-D568-4A95-85E1-3E6A185A4A53}">
      <dgm:prSet/>
      <dgm:spPr/>
      <dgm:t>
        <a:bodyPr/>
        <a:lstStyle/>
        <a:p>
          <a:endParaRPr lang="ru-RU" sz="2000" b="1"/>
        </a:p>
      </dgm:t>
    </dgm:pt>
    <dgm:pt modelId="{9ABA48E0-3426-4859-9565-F7593F3AA1A1}">
      <dgm:prSet phldrT="[Текст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sz="1800" b="1" dirty="0" smtClean="0"/>
            <a:t>Доля МП на 1 тыс. жителей</a:t>
          </a:r>
          <a:endParaRPr lang="ru-RU" sz="1800" b="1" dirty="0"/>
        </a:p>
      </dgm:t>
    </dgm:pt>
    <dgm:pt modelId="{18DD7BBE-D300-4806-9F4A-749A7316D788}" type="parTrans" cxnId="{CF53295D-9985-4C5F-B728-4FCF7F8D6C4D}">
      <dgm:prSet/>
      <dgm:spPr/>
      <dgm:t>
        <a:bodyPr/>
        <a:lstStyle/>
        <a:p>
          <a:endParaRPr lang="ru-RU" sz="2000" b="1"/>
        </a:p>
      </dgm:t>
    </dgm:pt>
    <dgm:pt modelId="{8670CA25-A5F5-4F2D-9C31-AB8DE79907C7}" type="sibTrans" cxnId="{CF53295D-9985-4C5F-B728-4FCF7F8D6C4D}">
      <dgm:prSet/>
      <dgm:spPr/>
      <dgm:t>
        <a:bodyPr/>
        <a:lstStyle/>
        <a:p>
          <a:endParaRPr lang="ru-RU" sz="2000" b="1"/>
        </a:p>
      </dgm:t>
    </dgm:pt>
    <dgm:pt modelId="{3DF9F52C-817F-4C72-A6EE-AC31166256B7}">
      <dgm:prSet phldrT="[Текст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sz="1800" b="1" dirty="0" smtClean="0"/>
            <a:t>Оборот</a:t>
          </a:r>
          <a:endParaRPr lang="ru-RU" sz="1800" b="1" dirty="0"/>
        </a:p>
      </dgm:t>
    </dgm:pt>
    <dgm:pt modelId="{726E9764-594B-4754-B47B-D258F1AAC607}" type="parTrans" cxnId="{B7D12948-250F-4D0B-8823-8C8A5DA0AC8E}">
      <dgm:prSet/>
      <dgm:spPr/>
      <dgm:t>
        <a:bodyPr/>
        <a:lstStyle/>
        <a:p>
          <a:endParaRPr lang="ru-RU" sz="2000" b="1"/>
        </a:p>
      </dgm:t>
    </dgm:pt>
    <dgm:pt modelId="{8DBE3F61-29FE-4549-80B0-B650C2B7D893}" type="sibTrans" cxnId="{B7D12948-250F-4D0B-8823-8C8A5DA0AC8E}">
      <dgm:prSet/>
      <dgm:spPr/>
      <dgm:t>
        <a:bodyPr/>
        <a:lstStyle/>
        <a:p>
          <a:endParaRPr lang="ru-RU" sz="2000" b="1"/>
        </a:p>
      </dgm:t>
    </dgm:pt>
    <dgm:pt modelId="{B08C6069-2F83-4190-8B9D-8B265D3925DA}">
      <dgm:prSet phldrT="[Текст]"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b="1" dirty="0" smtClean="0"/>
            <a:t>Численность занятых у СМСП</a:t>
          </a:r>
          <a:endParaRPr lang="ru-RU" sz="1600" b="1" dirty="0"/>
        </a:p>
      </dgm:t>
    </dgm:pt>
    <dgm:pt modelId="{63D3AE7D-0939-44C2-AFE3-1928AF5BAB6D}" type="parTrans" cxnId="{DC26F800-2E2C-4000-8769-BC3FD42FE2C9}">
      <dgm:prSet/>
      <dgm:spPr/>
      <dgm:t>
        <a:bodyPr/>
        <a:lstStyle/>
        <a:p>
          <a:endParaRPr lang="ru-RU" sz="2000" b="1"/>
        </a:p>
      </dgm:t>
    </dgm:pt>
    <dgm:pt modelId="{31219B53-43E2-4A6A-83E1-ED316BC2502C}" type="sibTrans" cxnId="{DC26F800-2E2C-4000-8769-BC3FD42FE2C9}">
      <dgm:prSet/>
      <dgm:spPr/>
      <dgm:t>
        <a:bodyPr/>
        <a:lstStyle/>
        <a:p>
          <a:endParaRPr lang="ru-RU" sz="2000" b="1"/>
        </a:p>
      </dgm:t>
    </dgm:pt>
    <dgm:pt modelId="{08B050BA-82DE-480C-AC00-4C7D843B2AF2}">
      <dgm:prSet phldrT="[Текст]" custT="1"/>
      <dgm:spPr/>
      <dgm:t>
        <a:bodyPr/>
        <a:lstStyle/>
        <a:p>
          <a:r>
            <a:rPr lang="ru-RU" sz="1800" b="1" dirty="0" smtClean="0"/>
            <a:t>Налоги</a:t>
          </a:r>
          <a:endParaRPr lang="ru-RU" sz="1800" b="1" dirty="0"/>
        </a:p>
      </dgm:t>
    </dgm:pt>
    <dgm:pt modelId="{82AE7374-4C5B-4C27-BABF-1F15C45AF8DF}" type="parTrans" cxnId="{3ACD52A5-F9A7-4ECF-82AC-E5FF0926E3E6}">
      <dgm:prSet/>
      <dgm:spPr/>
      <dgm:t>
        <a:bodyPr/>
        <a:lstStyle/>
        <a:p>
          <a:endParaRPr lang="ru-RU" sz="2000" b="1"/>
        </a:p>
      </dgm:t>
    </dgm:pt>
    <dgm:pt modelId="{B33E852C-E378-4A08-9B31-9137EAF0B0CE}" type="sibTrans" cxnId="{3ACD52A5-F9A7-4ECF-82AC-E5FF0926E3E6}">
      <dgm:prSet/>
      <dgm:spPr/>
      <dgm:t>
        <a:bodyPr/>
        <a:lstStyle/>
        <a:p>
          <a:endParaRPr lang="ru-RU" sz="2000" b="1"/>
        </a:p>
      </dgm:t>
    </dgm:pt>
    <dgm:pt modelId="{A9F672F9-8105-4D5D-A281-178F288FBC0C}" type="pres">
      <dgm:prSet presAssocID="{5A0DBC60-5ADD-4F82-A294-970524BEB1F7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7815E45C-4BA1-407C-AF9C-2EA47AC77F4C}" type="pres">
      <dgm:prSet presAssocID="{6A560163-ADF3-4065-B4E2-CD440BFE52BA}" presName="Parent" presStyleLbl="node0" presStyleIdx="0" presStyleCnt="1" custScaleX="126667" custScaleY="131157">
        <dgm:presLayoutVars>
          <dgm:chMax val="6"/>
          <dgm:chPref val="6"/>
        </dgm:presLayoutVars>
      </dgm:prSet>
      <dgm:spPr/>
      <dgm:t>
        <a:bodyPr/>
        <a:lstStyle/>
        <a:p>
          <a:endParaRPr lang="ru-RU"/>
        </a:p>
      </dgm:t>
    </dgm:pt>
    <dgm:pt modelId="{694C97DF-6A78-4418-A383-FDCBBE16A5D4}" type="pres">
      <dgm:prSet presAssocID="{E02C13B0-D0C3-46AC-9824-2D9E3E38DB26}" presName="Accent1" presStyleCnt="0"/>
      <dgm:spPr/>
    </dgm:pt>
    <dgm:pt modelId="{B742EF6E-CB7E-457A-B23B-6A4E58FF7697}" type="pres">
      <dgm:prSet presAssocID="{E02C13B0-D0C3-46AC-9824-2D9E3E38DB26}" presName="Accent" presStyleLbl="bgShp" presStyleIdx="0" presStyleCnt="6"/>
      <dgm:spPr/>
    </dgm:pt>
    <dgm:pt modelId="{583CC410-6351-4B7B-B61B-D118C7DBEFC6}" type="pres">
      <dgm:prSet presAssocID="{E02C13B0-D0C3-46AC-9824-2D9E3E38DB26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56E7B3-50B1-42CC-B9F7-99A7C7F92460}" type="pres">
      <dgm:prSet presAssocID="{BC88294F-B4F5-4A7B-9A3E-62FA191315DB}" presName="Accent2" presStyleCnt="0"/>
      <dgm:spPr/>
    </dgm:pt>
    <dgm:pt modelId="{8F142185-6C1F-4ACC-99B0-FB25E8F123E0}" type="pres">
      <dgm:prSet presAssocID="{BC88294F-B4F5-4A7B-9A3E-62FA191315DB}" presName="Accent" presStyleLbl="bgShp" presStyleIdx="1" presStyleCnt="6"/>
      <dgm:spPr/>
    </dgm:pt>
    <dgm:pt modelId="{570A804F-ED36-40BF-BCFA-3E9C7FF1894B}" type="pres">
      <dgm:prSet presAssocID="{BC88294F-B4F5-4A7B-9A3E-62FA191315DB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59A5D-53BF-4AB2-AE84-D8CA02DF767D}" type="pres">
      <dgm:prSet presAssocID="{9ABA48E0-3426-4859-9565-F7593F3AA1A1}" presName="Accent3" presStyleCnt="0"/>
      <dgm:spPr/>
    </dgm:pt>
    <dgm:pt modelId="{738DEE63-0DC5-4E41-B24E-DD63DC5E4E14}" type="pres">
      <dgm:prSet presAssocID="{9ABA48E0-3426-4859-9565-F7593F3AA1A1}" presName="Accent" presStyleLbl="bgShp" presStyleIdx="2" presStyleCnt="6"/>
      <dgm:spPr/>
    </dgm:pt>
    <dgm:pt modelId="{01874B29-6432-4E06-AEC9-6FD00722B53D}" type="pres">
      <dgm:prSet presAssocID="{9ABA48E0-3426-4859-9565-F7593F3AA1A1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B40253-5D98-41A1-B001-C881C6D80FD8}" type="pres">
      <dgm:prSet presAssocID="{3DF9F52C-817F-4C72-A6EE-AC31166256B7}" presName="Accent4" presStyleCnt="0"/>
      <dgm:spPr/>
    </dgm:pt>
    <dgm:pt modelId="{BCFC8699-9081-4905-95C7-312E41DE7314}" type="pres">
      <dgm:prSet presAssocID="{3DF9F52C-817F-4C72-A6EE-AC31166256B7}" presName="Accent" presStyleLbl="bgShp" presStyleIdx="3" presStyleCnt="6"/>
      <dgm:spPr/>
    </dgm:pt>
    <dgm:pt modelId="{793D8DA2-373E-480C-8620-FDF098179C5D}" type="pres">
      <dgm:prSet presAssocID="{3DF9F52C-817F-4C72-A6EE-AC31166256B7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9C8379-9646-4134-8BE7-23E2553E8B67}" type="pres">
      <dgm:prSet presAssocID="{B08C6069-2F83-4190-8B9D-8B265D3925DA}" presName="Accent5" presStyleCnt="0"/>
      <dgm:spPr/>
    </dgm:pt>
    <dgm:pt modelId="{588EDA06-1E5C-4DD1-B721-A322446768EF}" type="pres">
      <dgm:prSet presAssocID="{B08C6069-2F83-4190-8B9D-8B265D3925DA}" presName="Accent" presStyleLbl="bgShp" presStyleIdx="4" presStyleCnt="6"/>
      <dgm:spPr/>
    </dgm:pt>
    <dgm:pt modelId="{A186D7BC-BFA6-44F0-9622-F85CB610299D}" type="pres">
      <dgm:prSet presAssocID="{B08C6069-2F83-4190-8B9D-8B265D3925DA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732741A-177C-45E3-B667-8D64FAB184E6}" type="pres">
      <dgm:prSet presAssocID="{08B050BA-82DE-480C-AC00-4C7D843B2AF2}" presName="Accent6" presStyleCnt="0"/>
      <dgm:spPr/>
    </dgm:pt>
    <dgm:pt modelId="{90D2C17B-AF51-4A83-831A-E589B18D8D30}" type="pres">
      <dgm:prSet presAssocID="{08B050BA-82DE-480C-AC00-4C7D843B2AF2}" presName="Accent" presStyleLbl="bgShp" presStyleIdx="5" presStyleCnt="6"/>
      <dgm:spPr/>
    </dgm:pt>
    <dgm:pt modelId="{FC872130-9381-4E24-AF87-AE8962F6742B}" type="pres">
      <dgm:prSet presAssocID="{08B050BA-82DE-480C-AC00-4C7D843B2AF2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C5CBA59-222D-4869-8760-E1A4B2C985B4}" srcId="{5A0DBC60-5ADD-4F82-A294-970524BEB1F7}" destId="{6A560163-ADF3-4065-B4E2-CD440BFE52BA}" srcOrd="0" destOrd="0" parTransId="{8CAA5AD2-F33D-4B00-A3C6-8D32AA647EA7}" sibTransId="{8E5B72DE-A160-45C3-9EC0-7FDD9AF8EF00}"/>
    <dgm:cxn modelId="{DC26F800-2E2C-4000-8769-BC3FD42FE2C9}" srcId="{6A560163-ADF3-4065-B4E2-CD440BFE52BA}" destId="{B08C6069-2F83-4190-8B9D-8B265D3925DA}" srcOrd="4" destOrd="0" parTransId="{63D3AE7D-0939-44C2-AFE3-1928AF5BAB6D}" sibTransId="{31219B53-43E2-4A6A-83E1-ED316BC2502C}"/>
    <dgm:cxn modelId="{BAC7005E-8B36-4979-8C42-7BAB1A7B00DD}" type="presOf" srcId="{5A0DBC60-5ADD-4F82-A294-970524BEB1F7}" destId="{A9F672F9-8105-4D5D-A281-178F288FBC0C}" srcOrd="0" destOrd="0" presId="urn:microsoft.com/office/officeart/2011/layout/HexagonRadial"/>
    <dgm:cxn modelId="{B78B3FB5-20AE-4ED9-9802-60258874EBC7}" type="presOf" srcId="{E02C13B0-D0C3-46AC-9824-2D9E3E38DB26}" destId="{583CC410-6351-4B7B-B61B-D118C7DBEFC6}" srcOrd="0" destOrd="0" presId="urn:microsoft.com/office/officeart/2011/layout/HexagonRadial"/>
    <dgm:cxn modelId="{B7D12948-250F-4D0B-8823-8C8A5DA0AC8E}" srcId="{6A560163-ADF3-4065-B4E2-CD440BFE52BA}" destId="{3DF9F52C-817F-4C72-A6EE-AC31166256B7}" srcOrd="3" destOrd="0" parTransId="{726E9764-594B-4754-B47B-D258F1AAC607}" sibTransId="{8DBE3F61-29FE-4549-80B0-B650C2B7D893}"/>
    <dgm:cxn modelId="{28565ED9-8297-404F-8358-B8F9A3F3F05C}" type="presOf" srcId="{9ABA48E0-3426-4859-9565-F7593F3AA1A1}" destId="{01874B29-6432-4E06-AEC9-6FD00722B53D}" srcOrd="0" destOrd="0" presId="urn:microsoft.com/office/officeart/2011/layout/HexagonRadial"/>
    <dgm:cxn modelId="{981CAED7-25B4-4F03-BF7A-C1280B205D22}" type="presOf" srcId="{BC88294F-B4F5-4A7B-9A3E-62FA191315DB}" destId="{570A804F-ED36-40BF-BCFA-3E9C7FF1894B}" srcOrd="0" destOrd="0" presId="urn:microsoft.com/office/officeart/2011/layout/HexagonRadial"/>
    <dgm:cxn modelId="{3ACD52A5-F9A7-4ECF-82AC-E5FF0926E3E6}" srcId="{6A560163-ADF3-4065-B4E2-CD440BFE52BA}" destId="{08B050BA-82DE-480C-AC00-4C7D843B2AF2}" srcOrd="5" destOrd="0" parTransId="{82AE7374-4C5B-4C27-BABF-1F15C45AF8DF}" sibTransId="{B33E852C-E378-4A08-9B31-9137EAF0B0CE}"/>
    <dgm:cxn modelId="{E9878EF7-6844-4CA9-967E-435A5BDDC239}" type="presOf" srcId="{6A560163-ADF3-4065-B4E2-CD440BFE52BA}" destId="{7815E45C-4BA1-407C-AF9C-2EA47AC77F4C}" srcOrd="0" destOrd="0" presId="urn:microsoft.com/office/officeart/2011/layout/HexagonRadial"/>
    <dgm:cxn modelId="{CF53295D-9985-4C5F-B728-4FCF7F8D6C4D}" srcId="{6A560163-ADF3-4065-B4E2-CD440BFE52BA}" destId="{9ABA48E0-3426-4859-9565-F7593F3AA1A1}" srcOrd="2" destOrd="0" parTransId="{18DD7BBE-D300-4806-9F4A-749A7316D788}" sibTransId="{8670CA25-A5F5-4F2D-9C31-AB8DE79907C7}"/>
    <dgm:cxn modelId="{4A9F5D78-D568-4A95-85E1-3E6A185A4A53}" srcId="{6A560163-ADF3-4065-B4E2-CD440BFE52BA}" destId="{BC88294F-B4F5-4A7B-9A3E-62FA191315DB}" srcOrd="1" destOrd="0" parTransId="{131E02A8-B2E9-4509-84A4-E7651D1E7CD7}" sibTransId="{B37B8EFB-4629-4162-9780-27C34B52A648}"/>
    <dgm:cxn modelId="{7C098CBF-23CD-4435-85B0-3C45ABDB818A}" type="presOf" srcId="{B08C6069-2F83-4190-8B9D-8B265D3925DA}" destId="{A186D7BC-BFA6-44F0-9622-F85CB610299D}" srcOrd="0" destOrd="0" presId="urn:microsoft.com/office/officeart/2011/layout/HexagonRadial"/>
    <dgm:cxn modelId="{A5AD5105-58DA-406F-8F76-4E1C4980B6A2}" type="presOf" srcId="{08B050BA-82DE-480C-AC00-4C7D843B2AF2}" destId="{FC872130-9381-4E24-AF87-AE8962F6742B}" srcOrd="0" destOrd="0" presId="urn:microsoft.com/office/officeart/2011/layout/HexagonRadial"/>
    <dgm:cxn modelId="{12F5A326-E096-4AC2-9F57-8461C6961959}" srcId="{6A560163-ADF3-4065-B4E2-CD440BFE52BA}" destId="{E02C13B0-D0C3-46AC-9824-2D9E3E38DB26}" srcOrd="0" destOrd="0" parTransId="{32919D0A-124C-4801-A34C-E1A0C80AA6EE}" sibTransId="{1D82948F-A689-4478-8270-2DEFF3B48B5D}"/>
    <dgm:cxn modelId="{88A368CB-53EB-438E-867A-6F6CC5379F34}" type="presOf" srcId="{3DF9F52C-817F-4C72-A6EE-AC31166256B7}" destId="{793D8DA2-373E-480C-8620-FDF098179C5D}" srcOrd="0" destOrd="0" presId="urn:microsoft.com/office/officeart/2011/layout/HexagonRadial"/>
    <dgm:cxn modelId="{DDC0C48C-4C40-42AC-8A26-2E5EC3795307}" type="presParOf" srcId="{A9F672F9-8105-4D5D-A281-178F288FBC0C}" destId="{7815E45C-4BA1-407C-AF9C-2EA47AC77F4C}" srcOrd="0" destOrd="0" presId="urn:microsoft.com/office/officeart/2011/layout/HexagonRadial"/>
    <dgm:cxn modelId="{E8D09234-A8E4-4CF1-A4FB-C1D4D3DE82A0}" type="presParOf" srcId="{A9F672F9-8105-4D5D-A281-178F288FBC0C}" destId="{694C97DF-6A78-4418-A383-FDCBBE16A5D4}" srcOrd="1" destOrd="0" presId="urn:microsoft.com/office/officeart/2011/layout/HexagonRadial"/>
    <dgm:cxn modelId="{05F28DAB-73A1-43B5-BDCE-A0D47C7F05FE}" type="presParOf" srcId="{694C97DF-6A78-4418-A383-FDCBBE16A5D4}" destId="{B742EF6E-CB7E-457A-B23B-6A4E58FF7697}" srcOrd="0" destOrd="0" presId="urn:microsoft.com/office/officeart/2011/layout/HexagonRadial"/>
    <dgm:cxn modelId="{EB469B93-1903-4FA7-971E-797B0830C2E6}" type="presParOf" srcId="{A9F672F9-8105-4D5D-A281-178F288FBC0C}" destId="{583CC410-6351-4B7B-B61B-D118C7DBEFC6}" srcOrd="2" destOrd="0" presId="urn:microsoft.com/office/officeart/2011/layout/HexagonRadial"/>
    <dgm:cxn modelId="{58CF8C61-9948-4B7B-9B5F-1B23B1F69DD4}" type="presParOf" srcId="{A9F672F9-8105-4D5D-A281-178F288FBC0C}" destId="{A056E7B3-50B1-42CC-B9F7-99A7C7F92460}" srcOrd="3" destOrd="0" presId="urn:microsoft.com/office/officeart/2011/layout/HexagonRadial"/>
    <dgm:cxn modelId="{C6D595E8-1713-423E-B0C6-9341C42BFB27}" type="presParOf" srcId="{A056E7B3-50B1-42CC-B9F7-99A7C7F92460}" destId="{8F142185-6C1F-4ACC-99B0-FB25E8F123E0}" srcOrd="0" destOrd="0" presId="urn:microsoft.com/office/officeart/2011/layout/HexagonRadial"/>
    <dgm:cxn modelId="{2A5FCC90-B26A-4694-95EC-B6C4607D1AB3}" type="presParOf" srcId="{A9F672F9-8105-4D5D-A281-178F288FBC0C}" destId="{570A804F-ED36-40BF-BCFA-3E9C7FF1894B}" srcOrd="4" destOrd="0" presId="urn:microsoft.com/office/officeart/2011/layout/HexagonRadial"/>
    <dgm:cxn modelId="{7FD69028-0CCD-4F0E-8BB7-DF4568669EC7}" type="presParOf" srcId="{A9F672F9-8105-4D5D-A281-178F288FBC0C}" destId="{B9359A5D-53BF-4AB2-AE84-D8CA02DF767D}" srcOrd="5" destOrd="0" presId="urn:microsoft.com/office/officeart/2011/layout/HexagonRadial"/>
    <dgm:cxn modelId="{D8C9E1A6-E003-4F7D-A8A7-B93692DDC48F}" type="presParOf" srcId="{B9359A5D-53BF-4AB2-AE84-D8CA02DF767D}" destId="{738DEE63-0DC5-4E41-B24E-DD63DC5E4E14}" srcOrd="0" destOrd="0" presId="urn:microsoft.com/office/officeart/2011/layout/HexagonRadial"/>
    <dgm:cxn modelId="{B1F9ACF5-CA3F-4549-A9F6-F24127B4E3A5}" type="presParOf" srcId="{A9F672F9-8105-4D5D-A281-178F288FBC0C}" destId="{01874B29-6432-4E06-AEC9-6FD00722B53D}" srcOrd="6" destOrd="0" presId="urn:microsoft.com/office/officeart/2011/layout/HexagonRadial"/>
    <dgm:cxn modelId="{73AA88CD-9BD6-46FD-8020-BB7FEF67975C}" type="presParOf" srcId="{A9F672F9-8105-4D5D-A281-178F288FBC0C}" destId="{F4B40253-5D98-41A1-B001-C881C6D80FD8}" srcOrd="7" destOrd="0" presId="urn:microsoft.com/office/officeart/2011/layout/HexagonRadial"/>
    <dgm:cxn modelId="{74B5F96E-649F-47EC-BFBA-B22389DDC1C2}" type="presParOf" srcId="{F4B40253-5D98-41A1-B001-C881C6D80FD8}" destId="{BCFC8699-9081-4905-95C7-312E41DE7314}" srcOrd="0" destOrd="0" presId="urn:microsoft.com/office/officeart/2011/layout/HexagonRadial"/>
    <dgm:cxn modelId="{926520B4-CAC8-4E44-B45B-0D35D2B922D6}" type="presParOf" srcId="{A9F672F9-8105-4D5D-A281-178F288FBC0C}" destId="{793D8DA2-373E-480C-8620-FDF098179C5D}" srcOrd="8" destOrd="0" presId="urn:microsoft.com/office/officeart/2011/layout/HexagonRadial"/>
    <dgm:cxn modelId="{2F1A2735-1B35-4D32-BBCA-7DE5B86045F0}" type="presParOf" srcId="{A9F672F9-8105-4D5D-A281-178F288FBC0C}" destId="{059C8379-9646-4134-8BE7-23E2553E8B67}" srcOrd="9" destOrd="0" presId="urn:microsoft.com/office/officeart/2011/layout/HexagonRadial"/>
    <dgm:cxn modelId="{D18A7575-E7FC-41C0-850F-356E520992A6}" type="presParOf" srcId="{059C8379-9646-4134-8BE7-23E2553E8B67}" destId="{588EDA06-1E5C-4DD1-B721-A322446768EF}" srcOrd="0" destOrd="0" presId="urn:microsoft.com/office/officeart/2011/layout/HexagonRadial"/>
    <dgm:cxn modelId="{5C09839C-B34D-41A9-BF2C-A4D365C871F8}" type="presParOf" srcId="{A9F672F9-8105-4D5D-A281-178F288FBC0C}" destId="{A186D7BC-BFA6-44F0-9622-F85CB610299D}" srcOrd="10" destOrd="0" presId="urn:microsoft.com/office/officeart/2011/layout/HexagonRadial"/>
    <dgm:cxn modelId="{7F52F93C-DCED-4955-B32C-A78E89546906}" type="presParOf" srcId="{A9F672F9-8105-4D5D-A281-178F288FBC0C}" destId="{3732741A-177C-45E3-B667-8D64FAB184E6}" srcOrd="11" destOrd="0" presId="urn:microsoft.com/office/officeart/2011/layout/HexagonRadial"/>
    <dgm:cxn modelId="{0E6C3C50-8F58-4F14-ADFE-80A4469E7AF0}" type="presParOf" srcId="{3732741A-177C-45E3-B667-8D64FAB184E6}" destId="{90D2C17B-AF51-4A83-831A-E589B18D8D30}" srcOrd="0" destOrd="0" presId="urn:microsoft.com/office/officeart/2011/layout/HexagonRadial"/>
    <dgm:cxn modelId="{5E107DD8-557C-45CB-B7F8-C85FB9CD0984}" type="presParOf" srcId="{A9F672F9-8105-4D5D-A281-178F288FBC0C}" destId="{FC872130-9381-4E24-AF87-AE8962F6742B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A159642-3A80-40F7-9E20-738F03645B25}" type="doc">
      <dgm:prSet loTypeId="urn:microsoft.com/office/officeart/2005/8/layout/pyramid2" loCatId="pyramid" qsTypeId="urn:microsoft.com/office/officeart/2005/8/quickstyle/3d1" qsCatId="3D" csTypeId="urn:microsoft.com/office/officeart/2005/8/colors/colorful5" csCatId="colorful" phldr="1"/>
      <dgm:spPr/>
    </dgm:pt>
    <dgm:pt modelId="{65D92357-60D2-496D-92C0-17447D6DFB2F}">
      <dgm:prSet phldrT="[Текст]"/>
      <dgm:spPr/>
      <dgm:t>
        <a:bodyPr/>
        <a:lstStyle/>
        <a:p>
          <a:r>
            <a:rPr lang="ru-RU" dirty="0" smtClean="0"/>
            <a:t>Финансовая</a:t>
          </a:r>
          <a:endParaRPr lang="ru-RU" dirty="0"/>
        </a:p>
      </dgm:t>
    </dgm:pt>
    <dgm:pt modelId="{461149CE-29A8-4E80-9405-2050499D9C59}" type="parTrans" cxnId="{88B7232C-9B32-45D2-A6D4-0CEC1B4AADBA}">
      <dgm:prSet/>
      <dgm:spPr/>
      <dgm:t>
        <a:bodyPr/>
        <a:lstStyle/>
        <a:p>
          <a:endParaRPr lang="ru-RU"/>
        </a:p>
      </dgm:t>
    </dgm:pt>
    <dgm:pt modelId="{309C1C75-CD3C-4880-A9BA-94D47494D8AF}" type="sibTrans" cxnId="{88B7232C-9B32-45D2-A6D4-0CEC1B4AADBA}">
      <dgm:prSet/>
      <dgm:spPr/>
      <dgm:t>
        <a:bodyPr/>
        <a:lstStyle/>
        <a:p>
          <a:endParaRPr lang="ru-RU"/>
        </a:p>
      </dgm:t>
    </dgm:pt>
    <dgm:pt modelId="{3ADE147E-3540-4965-9FF9-E673559F33D2}">
      <dgm:prSet phldrT="[Текст]"/>
      <dgm:spPr/>
      <dgm:t>
        <a:bodyPr/>
        <a:lstStyle/>
        <a:p>
          <a:r>
            <a:rPr lang="ru-RU" dirty="0" smtClean="0"/>
            <a:t>Консультационная</a:t>
          </a:r>
          <a:endParaRPr lang="ru-RU" dirty="0"/>
        </a:p>
      </dgm:t>
    </dgm:pt>
    <dgm:pt modelId="{36A1310D-72BF-41FA-A5D7-06DFD91F598F}" type="parTrans" cxnId="{76EE4A52-D4FE-4793-925B-06E0398E387E}">
      <dgm:prSet/>
      <dgm:spPr/>
      <dgm:t>
        <a:bodyPr/>
        <a:lstStyle/>
        <a:p>
          <a:endParaRPr lang="ru-RU"/>
        </a:p>
      </dgm:t>
    </dgm:pt>
    <dgm:pt modelId="{FB021C6A-BC17-4B21-A8A1-93DF33E12658}" type="sibTrans" cxnId="{76EE4A52-D4FE-4793-925B-06E0398E387E}">
      <dgm:prSet/>
      <dgm:spPr/>
      <dgm:t>
        <a:bodyPr/>
        <a:lstStyle/>
        <a:p>
          <a:endParaRPr lang="ru-RU"/>
        </a:p>
      </dgm:t>
    </dgm:pt>
    <dgm:pt modelId="{9FF25F47-4998-452A-B6A6-FB91BF5434E8}">
      <dgm:prSet phldrT="[Текст]"/>
      <dgm:spPr/>
      <dgm:t>
        <a:bodyPr/>
        <a:lstStyle/>
        <a:p>
          <a:r>
            <a:rPr lang="ru-RU" dirty="0" smtClean="0"/>
            <a:t>Информационная</a:t>
          </a:r>
          <a:endParaRPr lang="ru-RU" dirty="0"/>
        </a:p>
      </dgm:t>
    </dgm:pt>
    <dgm:pt modelId="{F4B1968E-C848-406E-AB07-16E6D264E108}" type="parTrans" cxnId="{4079764F-F191-4C76-9B9D-F8253CAB29CC}">
      <dgm:prSet/>
      <dgm:spPr/>
      <dgm:t>
        <a:bodyPr/>
        <a:lstStyle/>
        <a:p>
          <a:endParaRPr lang="ru-RU"/>
        </a:p>
      </dgm:t>
    </dgm:pt>
    <dgm:pt modelId="{0730EA3A-E4EC-49B2-A3A2-0986F8A3BBD4}" type="sibTrans" cxnId="{4079764F-F191-4C76-9B9D-F8253CAB29CC}">
      <dgm:prSet/>
      <dgm:spPr/>
      <dgm:t>
        <a:bodyPr/>
        <a:lstStyle/>
        <a:p>
          <a:endParaRPr lang="ru-RU"/>
        </a:p>
      </dgm:t>
    </dgm:pt>
    <dgm:pt modelId="{48E16C58-9192-41D2-8D06-79DB0B9A8A87}">
      <dgm:prSet/>
      <dgm:spPr/>
      <dgm:t>
        <a:bodyPr/>
        <a:lstStyle/>
        <a:p>
          <a:r>
            <a:rPr lang="ru-RU" dirty="0" smtClean="0"/>
            <a:t>Организационная</a:t>
          </a:r>
          <a:endParaRPr lang="ru-RU" dirty="0"/>
        </a:p>
      </dgm:t>
    </dgm:pt>
    <dgm:pt modelId="{1A856779-866D-4A0C-B3D3-EA9E30BFD569}" type="parTrans" cxnId="{F704DE2D-8876-4E6B-9EB7-E92E16552837}">
      <dgm:prSet/>
      <dgm:spPr/>
      <dgm:t>
        <a:bodyPr/>
        <a:lstStyle/>
        <a:p>
          <a:endParaRPr lang="ru-RU"/>
        </a:p>
      </dgm:t>
    </dgm:pt>
    <dgm:pt modelId="{CB890DD8-CE65-49E8-97F3-B70CA4D24F9F}" type="sibTrans" cxnId="{F704DE2D-8876-4E6B-9EB7-E92E16552837}">
      <dgm:prSet/>
      <dgm:spPr/>
      <dgm:t>
        <a:bodyPr/>
        <a:lstStyle/>
        <a:p>
          <a:endParaRPr lang="ru-RU"/>
        </a:p>
      </dgm:t>
    </dgm:pt>
    <dgm:pt modelId="{385D83A3-82B1-4460-B23F-732EF3ACE1EB}">
      <dgm:prSet/>
      <dgm:spPr/>
      <dgm:t>
        <a:bodyPr/>
        <a:lstStyle/>
        <a:p>
          <a:r>
            <a:rPr lang="ru-RU" dirty="0" smtClean="0"/>
            <a:t>Образовательная</a:t>
          </a:r>
          <a:endParaRPr lang="ru-RU" dirty="0"/>
        </a:p>
      </dgm:t>
    </dgm:pt>
    <dgm:pt modelId="{29E9E5CB-5A0F-46AE-866E-D6C3F58EDE26}" type="parTrans" cxnId="{86A289D4-5FD5-481F-9D04-1EA856963987}">
      <dgm:prSet/>
      <dgm:spPr/>
      <dgm:t>
        <a:bodyPr/>
        <a:lstStyle/>
        <a:p>
          <a:endParaRPr lang="ru-RU"/>
        </a:p>
      </dgm:t>
    </dgm:pt>
    <dgm:pt modelId="{34C9CCDD-3E11-4A92-BAE8-036AB8B80A2C}" type="sibTrans" cxnId="{86A289D4-5FD5-481F-9D04-1EA856963987}">
      <dgm:prSet/>
      <dgm:spPr/>
      <dgm:t>
        <a:bodyPr/>
        <a:lstStyle/>
        <a:p>
          <a:endParaRPr lang="ru-RU"/>
        </a:p>
      </dgm:t>
    </dgm:pt>
    <dgm:pt modelId="{C0B54919-728B-4E31-A93D-6894D342C234}" type="pres">
      <dgm:prSet presAssocID="{1A159642-3A80-40F7-9E20-738F03645B25}" presName="compositeShape" presStyleCnt="0">
        <dgm:presLayoutVars>
          <dgm:dir/>
          <dgm:resizeHandles/>
        </dgm:presLayoutVars>
      </dgm:prSet>
      <dgm:spPr/>
    </dgm:pt>
    <dgm:pt modelId="{206054C8-925C-4E9E-AD55-51270B5119A1}" type="pres">
      <dgm:prSet presAssocID="{1A159642-3A80-40F7-9E20-738F03645B25}" presName="pyramid" presStyleLbl="node1" presStyleIdx="0" presStyleCnt="1"/>
      <dgm:spPr/>
    </dgm:pt>
    <dgm:pt modelId="{3A8A6339-6BAD-46D9-A41A-9D8714004030}" type="pres">
      <dgm:prSet presAssocID="{1A159642-3A80-40F7-9E20-738F03645B25}" presName="theList" presStyleCnt="0"/>
      <dgm:spPr/>
    </dgm:pt>
    <dgm:pt modelId="{C66C3CDF-0157-43BB-ABD7-4151AFCD577D}" type="pres">
      <dgm:prSet presAssocID="{65D92357-60D2-496D-92C0-17447D6DFB2F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D1336-4246-4117-A4A1-C387D705ACB6}" type="pres">
      <dgm:prSet presAssocID="{65D92357-60D2-496D-92C0-17447D6DFB2F}" presName="aSpace" presStyleCnt="0"/>
      <dgm:spPr/>
    </dgm:pt>
    <dgm:pt modelId="{52B05A24-7011-4E3B-9094-D2B29D0A7338}" type="pres">
      <dgm:prSet presAssocID="{48E16C58-9192-41D2-8D06-79DB0B9A8A87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3084E-7753-4E12-8F3A-92F4D427AE59}" type="pres">
      <dgm:prSet presAssocID="{48E16C58-9192-41D2-8D06-79DB0B9A8A87}" presName="aSpace" presStyleCnt="0"/>
      <dgm:spPr/>
    </dgm:pt>
    <dgm:pt modelId="{4E03BCD1-D650-4735-9B62-A2BE03E92B5C}" type="pres">
      <dgm:prSet presAssocID="{385D83A3-82B1-4460-B23F-732EF3ACE1EB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5D5AE-9861-47DF-B59E-AC26F821EB39}" type="pres">
      <dgm:prSet presAssocID="{385D83A3-82B1-4460-B23F-732EF3ACE1EB}" presName="aSpace" presStyleCnt="0"/>
      <dgm:spPr/>
    </dgm:pt>
    <dgm:pt modelId="{5F2A9A55-D09C-48F0-B913-0DC9E3444BBE}" type="pres">
      <dgm:prSet presAssocID="{3ADE147E-3540-4965-9FF9-E673559F33D2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77E06-AA30-4144-AC48-51A52198D44C}" type="pres">
      <dgm:prSet presAssocID="{3ADE147E-3540-4965-9FF9-E673559F33D2}" presName="aSpace" presStyleCnt="0"/>
      <dgm:spPr/>
    </dgm:pt>
    <dgm:pt modelId="{CA505D90-36D7-4404-A7DE-A99E9BC2C3AE}" type="pres">
      <dgm:prSet presAssocID="{9FF25F47-4998-452A-B6A6-FB91BF5434E8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E139A-6F0A-4D6D-BC17-CF170A4FD6AA}" type="pres">
      <dgm:prSet presAssocID="{9FF25F47-4998-452A-B6A6-FB91BF5434E8}" presName="aSpace" presStyleCnt="0"/>
      <dgm:spPr/>
    </dgm:pt>
  </dgm:ptLst>
  <dgm:cxnLst>
    <dgm:cxn modelId="{88B7232C-9B32-45D2-A6D4-0CEC1B4AADBA}" srcId="{1A159642-3A80-40F7-9E20-738F03645B25}" destId="{65D92357-60D2-496D-92C0-17447D6DFB2F}" srcOrd="0" destOrd="0" parTransId="{461149CE-29A8-4E80-9405-2050499D9C59}" sibTransId="{309C1C75-CD3C-4880-A9BA-94D47494D8AF}"/>
    <dgm:cxn modelId="{F704DE2D-8876-4E6B-9EB7-E92E16552837}" srcId="{1A159642-3A80-40F7-9E20-738F03645B25}" destId="{48E16C58-9192-41D2-8D06-79DB0B9A8A87}" srcOrd="1" destOrd="0" parTransId="{1A856779-866D-4A0C-B3D3-EA9E30BFD569}" sibTransId="{CB890DD8-CE65-49E8-97F3-B70CA4D24F9F}"/>
    <dgm:cxn modelId="{70939EC9-FBCC-4410-8F5D-4076A119F00C}" type="presOf" srcId="{9FF25F47-4998-452A-B6A6-FB91BF5434E8}" destId="{CA505D90-36D7-4404-A7DE-A99E9BC2C3AE}" srcOrd="0" destOrd="0" presId="urn:microsoft.com/office/officeart/2005/8/layout/pyramid2"/>
    <dgm:cxn modelId="{F36B1981-E0F2-48C9-973D-3859820A48B0}" type="presOf" srcId="{3ADE147E-3540-4965-9FF9-E673559F33D2}" destId="{5F2A9A55-D09C-48F0-B913-0DC9E3444BBE}" srcOrd="0" destOrd="0" presId="urn:microsoft.com/office/officeart/2005/8/layout/pyramid2"/>
    <dgm:cxn modelId="{28BFB87A-11C1-480D-AAFE-16C610717C3C}" type="presOf" srcId="{48E16C58-9192-41D2-8D06-79DB0B9A8A87}" destId="{52B05A24-7011-4E3B-9094-D2B29D0A7338}" srcOrd="0" destOrd="0" presId="urn:microsoft.com/office/officeart/2005/8/layout/pyramid2"/>
    <dgm:cxn modelId="{76EE4A52-D4FE-4793-925B-06E0398E387E}" srcId="{1A159642-3A80-40F7-9E20-738F03645B25}" destId="{3ADE147E-3540-4965-9FF9-E673559F33D2}" srcOrd="3" destOrd="0" parTransId="{36A1310D-72BF-41FA-A5D7-06DFD91F598F}" sibTransId="{FB021C6A-BC17-4B21-A8A1-93DF33E12658}"/>
    <dgm:cxn modelId="{86A289D4-5FD5-481F-9D04-1EA856963987}" srcId="{1A159642-3A80-40F7-9E20-738F03645B25}" destId="{385D83A3-82B1-4460-B23F-732EF3ACE1EB}" srcOrd="2" destOrd="0" parTransId="{29E9E5CB-5A0F-46AE-866E-D6C3F58EDE26}" sibTransId="{34C9CCDD-3E11-4A92-BAE8-036AB8B80A2C}"/>
    <dgm:cxn modelId="{4079764F-F191-4C76-9B9D-F8253CAB29CC}" srcId="{1A159642-3A80-40F7-9E20-738F03645B25}" destId="{9FF25F47-4998-452A-B6A6-FB91BF5434E8}" srcOrd="4" destOrd="0" parTransId="{F4B1968E-C848-406E-AB07-16E6D264E108}" sibTransId="{0730EA3A-E4EC-49B2-A3A2-0986F8A3BBD4}"/>
    <dgm:cxn modelId="{5C701517-BDFB-41FC-964D-270ADDB7C508}" type="presOf" srcId="{65D92357-60D2-496D-92C0-17447D6DFB2F}" destId="{C66C3CDF-0157-43BB-ABD7-4151AFCD577D}" srcOrd="0" destOrd="0" presId="urn:microsoft.com/office/officeart/2005/8/layout/pyramid2"/>
    <dgm:cxn modelId="{26CF03D0-67AF-43A3-A6C2-AFD7E369F238}" type="presOf" srcId="{385D83A3-82B1-4460-B23F-732EF3ACE1EB}" destId="{4E03BCD1-D650-4735-9B62-A2BE03E92B5C}" srcOrd="0" destOrd="0" presId="urn:microsoft.com/office/officeart/2005/8/layout/pyramid2"/>
    <dgm:cxn modelId="{C141F3B2-138E-4CEA-BA5A-7909FECD0EC0}" type="presOf" srcId="{1A159642-3A80-40F7-9E20-738F03645B25}" destId="{C0B54919-728B-4E31-A93D-6894D342C234}" srcOrd="0" destOrd="0" presId="urn:microsoft.com/office/officeart/2005/8/layout/pyramid2"/>
    <dgm:cxn modelId="{053C2081-417E-437A-B38D-AFCC184577F1}" type="presParOf" srcId="{C0B54919-728B-4E31-A93D-6894D342C234}" destId="{206054C8-925C-4E9E-AD55-51270B5119A1}" srcOrd="0" destOrd="0" presId="urn:microsoft.com/office/officeart/2005/8/layout/pyramid2"/>
    <dgm:cxn modelId="{22ACDC7F-804D-482E-99DA-B080F245BB94}" type="presParOf" srcId="{C0B54919-728B-4E31-A93D-6894D342C234}" destId="{3A8A6339-6BAD-46D9-A41A-9D8714004030}" srcOrd="1" destOrd="0" presId="urn:microsoft.com/office/officeart/2005/8/layout/pyramid2"/>
    <dgm:cxn modelId="{6E9B48BC-3AB8-446F-80A4-B03D556E2F40}" type="presParOf" srcId="{3A8A6339-6BAD-46D9-A41A-9D8714004030}" destId="{C66C3CDF-0157-43BB-ABD7-4151AFCD577D}" srcOrd="0" destOrd="0" presId="urn:microsoft.com/office/officeart/2005/8/layout/pyramid2"/>
    <dgm:cxn modelId="{FB8D50E0-450A-4C59-896E-0505AA12E233}" type="presParOf" srcId="{3A8A6339-6BAD-46D9-A41A-9D8714004030}" destId="{090D1336-4246-4117-A4A1-C387D705ACB6}" srcOrd="1" destOrd="0" presId="urn:microsoft.com/office/officeart/2005/8/layout/pyramid2"/>
    <dgm:cxn modelId="{0F6FC155-9323-4D9A-A441-A0042B1F9C5B}" type="presParOf" srcId="{3A8A6339-6BAD-46D9-A41A-9D8714004030}" destId="{52B05A24-7011-4E3B-9094-D2B29D0A7338}" srcOrd="2" destOrd="0" presId="urn:microsoft.com/office/officeart/2005/8/layout/pyramid2"/>
    <dgm:cxn modelId="{0EF96CCF-DE97-477B-95BE-DEDC7E7760AD}" type="presParOf" srcId="{3A8A6339-6BAD-46D9-A41A-9D8714004030}" destId="{8243084E-7753-4E12-8F3A-92F4D427AE59}" srcOrd="3" destOrd="0" presId="urn:microsoft.com/office/officeart/2005/8/layout/pyramid2"/>
    <dgm:cxn modelId="{A465EFD8-EF71-4CB5-8823-0D7FAD716CAC}" type="presParOf" srcId="{3A8A6339-6BAD-46D9-A41A-9D8714004030}" destId="{4E03BCD1-D650-4735-9B62-A2BE03E92B5C}" srcOrd="4" destOrd="0" presId="urn:microsoft.com/office/officeart/2005/8/layout/pyramid2"/>
    <dgm:cxn modelId="{4044B43D-CD01-47AF-A9AA-A58BECEF23EF}" type="presParOf" srcId="{3A8A6339-6BAD-46D9-A41A-9D8714004030}" destId="{4E95D5AE-9861-47DF-B59E-AC26F821EB39}" srcOrd="5" destOrd="0" presId="urn:microsoft.com/office/officeart/2005/8/layout/pyramid2"/>
    <dgm:cxn modelId="{65B1277A-F08D-4A4C-99BA-522379B51F8E}" type="presParOf" srcId="{3A8A6339-6BAD-46D9-A41A-9D8714004030}" destId="{5F2A9A55-D09C-48F0-B913-0DC9E3444BBE}" srcOrd="6" destOrd="0" presId="urn:microsoft.com/office/officeart/2005/8/layout/pyramid2"/>
    <dgm:cxn modelId="{846D13E7-734F-4920-BB4B-139902803D43}" type="presParOf" srcId="{3A8A6339-6BAD-46D9-A41A-9D8714004030}" destId="{A8F77E06-AA30-4144-AC48-51A52198D44C}" srcOrd="7" destOrd="0" presId="urn:microsoft.com/office/officeart/2005/8/layout/pyramid2"/>
    <dgm:cxn modelId="{A109740E-274C-442F-B7EC-FF143DE12882}" type="presParOf" srcId="{3A8A6339-6BAD-46D9-A41A-9D8714004030}" destId="{CA505D90-36D7-4404-A7DE-A99E9BC2C3AE}" srcOrd="8" destOrd="0" presId="urn:microsoft.com/office/officeart/2005/8/layout/pyramid2"/>
    <dgm:cxn modelId="{7AAED92C-66EE-4EEF-AA79-91B0B13E898B}" type="presParOf" srcId="{3A8A6339-6BAD-46D9-A41A-9D8714004030}" destId="{383E139A-6F0A-4D6D-BC17-CF170A4FD6A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34484B0-5CFD-4AFF-9FAD-7B32B1D231CE}" type="doc">
      <dgm:prSet loTypeId="urn:microsoft.com/office/officeart/2005/8/layout/radial4" loCatId="relationship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ru-RU"/>
        </a:p>
      </dgm:t>
    </dgm:pt>
    <dgm:pt modelId="{6BF026CE-6A1F-4F2C-A76B-86C87E6EBFBD}">
      <dgm:prSet phldrT="[Текст]"/>
      <dgm:spPr/>
      <dgm:t>
        <a:bodyPr/>
        <a:lstStyle/>
        <a:p>
          <a:r>
            <a:rPr lang="ru-RU" dirty="0" smtClean="0"/>
            <a:t>СМСП</a:t>
          </a:r>
          <a:endParaRPr lang="ru-RU" dirty="0"/>
        </a:p>
      </dgm:t>
    </dgm:pt>
    <dgm:pt modelId="{7A8C217D-539A-40A8-B989-01A4816B8123}" type="parTrans" cxnId="{B51969F4-E9AA-4D8E-8297-3C45728480D5}">
      <dgm:prSet/>
      <dgm:spPr/>
      <dgm:t>
        <a:bodyPr/>
        <a:lstStyle/>
        <a:p>
          <a:endParaRPr lang="ru-RU"/>
        </a:p>
      </dgm:t>
    </dgm:pt>
    <dgm:pt modelId="{72DE2595-A821-46A6-A4C4-161DDA5D31E6}" type="sibTrans" cxnId="{B51969F4-E9AA-4D8E-8297-3C45728480D5}">
      <dgm:prSet/>
      <dgm:spPr/>
      <dgm:t>
        <a:bodyPr/>
        <a:lstStyle/>
        <a:p>
          <a:endParaRPr lang="ru-RU"/>
        </a:p>
      </dgm:t>
    </dgm:pt>
    <dgm:pt modelId="{97E99D28-C99B-41D4-B9FB-4708C2DC9D5B}">
      <dgm:prSet phldrT="[Текст]"/>
      <dgm:spPr/>
      <dgm:t>
        <a:bodyPr/>
        <a:lstStyle/>
        <a:p>
          <a:r>
            <a:rPr lang="ru-RU" dirty="0" smtClean="0"/>
            <a:t>Центр </a:t>
          </a:r>
          <a:r>
            <a:rPr lang="ru-RU" dirty="0" err="1" smtClean="0"/>
            <a:t>субконтрактации</a:t>
          </a:r>
          <a:endParaRPr lang="ru-RU" dirty="0"/>
        </a:p>
      </dgm:t>
    </dgm:pt>
    <dgm:pt modelId="{7FE85B63-9D69-400C-A668-C89A63DDACFC}" type="parTrans" cxnId="{01ED428B-E6F4-49F9-970F-63DE8042B0CB}">
      <dgm:prSet/>
      <dgm:spPr/>
      <dgm:t>
        <a:bodyPr/>
        <a:lstStyle/>
        <a:p>
          <a:endParaRPr lang="ru-RU"/>
        </a:p>
      </dgm:t>
    </dgm:pt>
    <dgm:pt modelId="{B0CAC42B-7118-40DA-910F-1ACA6E884D46}" type="sibTrans" cxnId="{01ED428B-E6F4-49F9-970F-63DE8042B0CB}">
      <dgm:prSet/>
      <dgm:spPr/>
      <dgm:t>
        <a:bodyPr/>
        <a:lstStyle/>
        <a:p>
          <a:endParaRPr lang="ru-RU"/>
        </a:p>
      </dgm:t>
    </dgm:pt>
    <dgm:pt modelId="{D1BA7484-88D7-44C6-9EE4-FB9B60782CB3}">
      <dgm:prSet phldrT="[Текст]"/>
      <dgm:spPr/>
      <dgm:t>
        <a:bodyPr/>
        <a:lstStyle/>
        <a:p>
          <a:r>
            <a:rPr lang="ru-RU" dirty="0" smtClean="0"/>
            <a:t>Краевой фонд поддержки предпринимательства</a:t>
          </a:r>
          <a:endParaRPr lang="ru-RU" dirty="0"/>
        </a:p>
      </dgm:t>
    </dgm:pt>
    <dgm:pt modelId="{695B75DA-8C8C-41FA-9BEE-8F061FA14BB4}" type="parTrans" cxnId="{34036F3F-2805-4D62-9A96-EE62949C78D8}">
      <dgm:prSet/>
      <dgm:spPr/>
      <dgm:t>
        <a:bodyPr/>
        <a:lstStyle/>
        <a:p>
          <a:endParaRPr lang="ru-RU"/>
        </a:p>
      </dgm:t>
    </dgm:pt>
    <dgm:pt modelId="{888A1D9A-6F09-4A22-B67E-CE7B0DAE2781}" type="sibTrans" cxnId="{34036F3F-2805-4D62-9A96-EE62949C78D8}">
      <dgm:prSet/>
      <dgm:spPr/>
      <dgm:t>
        <a:bodyPr/>
        <a:lstStyle/>
        <a:p>
          <a:endParaRPr lang="ru-RU"/>
        </a:p>
      </dgm:t>
    </dgm:pt>
    <dgm:pt modelId="{4F7B9173-F818-4EDE-8C4D-5CE396E44052}">
      <dgm:prSet phldrT="[Текст]"/>
      <dgm:spPr/>
      <dgm:t>
        <a:bodyPr/>
        <a:lstStyle/>
        <a:p>
          <a:r>
            <a:rPr lang="ru-RU" dirty="0" smtClean="0"/>
            <a:t>Гарантийный фонд Хабаровского края</a:t>
          </a:r>
          <a:endParaRPr lang="ru-RU" dirty="0"/>
        </a:p>
      </dgm:t>
    </dgm:pt>
    <dgm:pt modelId="{F837CA56-9807-4206-AF8B-0C766EBC0200}" type="parTrans" cxnId="{F80E6661-E90B-4788-9D23-6079ED36B023}">
      <dgm:prSet/>
      <dgm:spPr/>
      <dgm:t>
        <a:bodyPr/>
        <a:lstStyle/>
        <a:p>
          <a:endParaRPr lang="ru-RU"/>
        </a:p>
      </dgm:t>
    </dgm:pt>
    <dgm:pt modelId="{92A568A8-251E-4804-B6F2-C579F8426F32}" type="sibTrans" cxnId="{F80E6661-E90B-4788-9D23-6079ED36B023}">
      <dgm:prSet/>
      <dgm:spPr/>
      <dgm:t>
        <a:bodyPr/>
        <a:lstStyle/>
        <a:p>
          <a:endParaRPr lang="ru-RU"/>
        </a:p>
      </dgm:t>
    </dgm:pt>
    <dgm:pt modelId="{363E647D-BFBD-4CBC-A92C-4599194C80A2}">
      <dgm:prSet/>
      <dgm:spPr/>
      <dgm:t>
        <a:bodyPr/>
        <a:lstStyle/>
        <a:p>
          <a:r>
            <a:rPr lang="ru-RU" dirty="0" smtClean="0"/>
            <a:t>Центр инноваций социальной сферы</a:t>
          </a:r>
          <a:endParaRPr lang="ru-RU" dirty="0"/>
        </a:p>
      </dgm:t>
    </dgm:pt>
    <dgm:pt modelId="{C5C93DE5-7100-41CB-8665-4C64E8E03252}" type="parTrans" cxnId="{D2C12022-4BC4-4961-82A5-F82748885152}">
      <dgm:prSet/>
      <dgm:spPr/>
      <dgm:t>
        <a:bodyPr/>
        <a:lstStyle/>
        <a:p>
          <a:endParaRPr lang="ru-RU"/>
        </a:p>
      </dgm:t>
    </dgm:pt>
    <dgm:pt modelId="{62791E09-766D-4977-A99B-70D2B77334B2}" type="sibTrans" cxnId="{D2C12022-4BC4-4961-82A5-F82748885152}">
      <dgm:prSet/>
      <dgm:spPr/>
      <dgm:t>
        <a:bodyPr/>
        <a:lstStyle/>
        <a:p>
          <a:endParaRPr lang="ru-RU"/>
        </a:p>
      </dgm:t>
    </dgm:pt>
    <dgm:pt modelId="{212B3DFB-C758-4D67-B1DB-A9188057DF85}">
      <dgm:prSet/>
      <dgm:spPr/>
      <dgm:t>
        <a:bodyPr/>
        <a:lstStyle/>
        <a:p>
          <a:r>
            <a:rPr lang="ru-RU" dirty="0" smtClean="0"/>
            <a:t>Центр содействия предпринимательству</a:t>
          </a:r>
          <a:endParaRPr lang="ru-RU" dirty="0"/>
        </a:p>
      </dgm:t>
    </dgm:pt>
    <dgm:pt modelId="{5AE14C57-0871-4AFD-BB32-2F96A8A8C02E}" type="parTrans" cxnId="{7A1FD01B-9022-460E-AB93-17E9D192E936}">
      <dgm:prSet/>
      <dgm:spPr/>
      <dgm:t>
        <a:bodyPr/>
        <a:lstStyle/>
        <a:p>
          <a:endParaRPr lang="ru-RU"/>
        </a:p>
      </dgm:t>
    </dgm:pt>
    <dgm:pt modelId="{A7F90F24-B1DA-4782-B628-6CABF8685859}" type="sibTrans" cxnId="{7A1FD01B-9022-460E-AB93-17E9D192E936}">
      <dgm:prSet/>
      <dgm:spPr/>
      <dgm:t>
        <a:bodyPr/>
        <a:lstStyle/>
        <a:p>
          <a:endParaRPr lang="ru-RU"/>
        </a:p>
      </dgm:t>
    </dgm:pt>
    <dgm:pt modelId="{224C3DB2-C4C8-4679-B6D2-6821B96C1A52}">
      <dgm:prSet/>
      <dgm:spPr/>
      <dgm:t>
        <a:bodyPr/>
        <a:lstStyle/>
        <a:p>
          <a:r>
            <a:rPr lang="ru-RU" dirty="0" smtClean="0"/>
            <a:t>ДАСИ</a:t>
          </a:r>
          <a:endParaRPr lang="ru-RU" dirty="0"/>
        </a:p>
      </dgm:t>
    </dgm:pt>
    <dgm:pt modelId="{1CF3EA13-5CDF-4E68-92A2-B408FD100A9B}" type="parTrans" cxnId="{1F9040FF-290E-4E3E-A389-E23917C6BD59}">
      <dgm:prSet/>
      <dgm:spPr/>
      <dgm:t>
        <a:bodyPr/>
        <a:lstStyle/>
        <a:p>
          <a:endParaRPr lang="ru-RU"/>
        </a:p>
      </dgm:t>
    </dgm:pt>
    <dgm:pt modelId="{9885880E-65E9-4B15-8116-4B2D77CDA8BA}" type="sibTrans" cxnId="{1F9040FF-290E-4E3E-A389-E23917C6BD59}">
      <dgm:prSet/>
      <dgm:spPr/>
      <dgm:t>
        <a:bodyPr/>
        <a:lstStyle/>
        <a:p>
          <a:endParaRPr lang="ru-RU"/>
        </a:p>
      </dgm:t>
    </dgm:pt>
    <dgm:pt modelId="{F4F78189-63E1-464F-AA24-1985EC72A653}">
      <dgm:prSet/>
      <dgm:spPr/>
      <dgm:t>
        <a:bodyPr/>
        <a:lstStyle/>
        <a:p>
          <a:r>
            <a:rPr lang="ru-RU" dirty="0" smtClean="0"/>
            <a:t>Хабаровский краевой бизнес-парк</a:t>
          </a:r>
          <a:endParaRPr lang="ru-RU" dirty="0"/>
        </a:p>
      </dgm:t>
    </dgm:pt>
    <dgm:pt modelId="{1271B705-7E16-43A1-8F8C-D03D78E15E8A}" type="parTrans" cxnId="{F13511A4-9491-45EA-92A9-EBC22EE580A5}">
      <dgm:prSet/>
      <dgm:spPr/>
      <dgm:t>
        <a:bodyPr/>
        <a:lstStyle/>
        <a:p>
          <a:endParaRPr lang="ru-RU"/>
        </a:p>
      </dgm:t>
    </dgm:pt>
    <dgm:pt modelId="{CDBD4B16-5543-4BE3-B965-421B45ADD4F4}" type="sibTrans" cxnId="{F13511A4-9491-45EA-92A9-EBC22EE580A5}">
      <dgm:prSet/>
      <dgm:spPr/>
      <dgm:t>
        <a:bodyPr/>
        <a:lstStyle/>
        <a:p>
          <a:endParaRPr lang="ru-RU"/>
        </a:p>
      </dgm:t>
    </dgm:pt>
    <dgm:pt modelId="{C5F20CEF-D4F9-45B2-AE5E-81902BF86BC0}">
      <dgm:prSet/>
      <dgm:spPr/>
      <dgm:t>
        <a:bodyPr/>
        <a:lstStyle/>
        <a:p>
          <a:r>
            <a:rPr lang="ru-RU" dirty="0" smtClean="0"/>
            <a:t>Центр поддержки экспорта</a:t>
          </a:r>
          <a:endParaRPr lang="ru-RU" dirty="0"/>
        </a:p>
      </dgm:t>
    </dgm:pt>
    <dgm:pt modelId="{266C7B63-F8B0-4A7F-8B0A-9AEC06BC0DC8}" type="parTrans" cxnId="{F16A58BF-7EDF-4804-A0CE-D59CE2C20736}">
      <dgm:prSet/>
      <dgm:spPr/>
      <dgm:t>
        <a:bodyPr/>
        <a:lstStyle/>
        <a:p>
          <a:endParaRPr lang="ru-RU"/>
        </a:p>
      </dgm:t>
    </dgm:pt>
    <dgm:pt modelId="{50A71B8E-3AA1-4588-8E0F-AD2D0AD79E4D}" type="sibTrans" cxnId="{F16A58BF-7EDF-4804-A0CE-D59CE2C20736}">
      <dgm:prSet/>
      <dgm:spPr/>
      <dgm:t>
        <a:bodyPr/>
        <a:lstStyle/>
        <a:p>
          <a:endParaRPr lang="ru-RU"/>
        </a:p>
      </dgm:t>
    </dgm:pt>
    <dgm:pt modelId="{024A4C23-0DD4-400A-A0D5-6986494762CC}" type="pres">
      <dgm:prSet presAssocID="{134484B0-5CFD-4AFF-9FAD-7B32B1D231CE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CB35EAE-E325-445D-8540-5DC485FE70D2}" type="pres">
      <dgm:prSet presAssocID="{6BF026CE-6A1F-4F2C-A76B-86C87E6EBFBD}" presName="centerShape" presStyleLbl="node0" presStyleIdx="0" presStyleCnt="1" custLinFactNeighborX="43" custLinFactNeighborY="-18630"/>
      <dgm:spPr/>
      <dgm:t>
        <a:bodyPr/>
        <a:lstStyle/>
        <a:p>
          <a:endParaRPr lang="ru-RU"/>
        </a:p>
      </dgm:t>
    </dgm:pt>
    <dgm:pt modelId="{5A01DFA1-56EA-49C4-BD36-641BF5D9516B}" type="pres">
      <dgm:prSet presAssocID="{7FE85B63-9D69-400C-A668-C89A63DDACFC}" presName="parTrans" presStyleLbl="bgSibTrans2D1" presStyleIdx="0" presStyleCnt="8"/>
      <dgm:spPr/>
      <dgm:t>
        <a:bodyPr/>
        <a:lstStyle/>
        <a:p>
          <a:endParaRPr lang="ru-RU"/>
        </a:p>
      </dgm:t>
    </dgm:pt>
    <dgm:pt modelId="{B01A139E-934A-4EF3-B904-7BA1EE767B6C}" type="pres">
      <dgm:prSet presAssocID="{97E99D28-C99B-41D4-B9FB-4708C2DC9D5B}" presName="node" presStyleLbl="node1" presStyleIdx="0" presStyleCnt="8" custScaleX="144141" custRadScaleRad="72523" custRadScaleInc="-120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9702F4-0912-47BF-84E3-9ED957CDE7B5}" type="pres">
      <dgm:prSet presAssocID="{C5C93DE5-7100-41CB-8665-4C64E8E03252}" presName="parTrans" presStyleLbl="bgSibTrans2D1" presStyleIdx="1" presStyleCnt="8"/>
      <dgm:spPr/>
      <dgm:t>
        <a:bodyPr/>
        <a:lstStyle/>
        <a:p>
          <a:endParaRPr lang="ru-RU"/>
        </a:p>
      </dgm:t>
    </dgm:pt>
    <dgm:pt modelId="{E01E0C0C-4B96-4EDF-A05E-673F3CC5CD2C}" type="pres">
      <dgm:prSet presAssocID="{363E647D-BFBD-4CBC-A92C-4599194C80A2}" presName="node" presStyleLbl="node1" presStyleIdx="1" presStyleCnt="8" custScaleX="149028" custRadScaleRad="88957" custRadScaleInc="87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99EB28-BBAB-4D87-ADDE-AC7117C4728C}" type="pres">
      <dgm:prSet presAssocID="{5AE14C57-0871-4AFD-BB32-2F96A8A8C02E}" presName="parTrans" presStyleLbl="bgSibTrans2D1" presStyleIdx="2" presStyleCnt="8"/>
      <dgm:spPr/>
      <dgm:t>
        <a:bodyPr/>
        <a:lstStyle/>
        <a:p>
          <a:endParaRPr lang="ru-RU"/>
        </a:p>
      </dgm:t>
    </dgm:pt>
    <dgm:pt modelId="{31CB857C-8CD8-48E7-8D47-27F5D58B954E}" type="pres">
      <dgm:prSet presAssocID="{212B3DFB-C758-4D67-B1DB-A9188057DF85}" presName="node" presStyleLbl="node1" presStyleIdx="2" presStyleCnt="8" custScaleX="192001" custRadScaleRad="110099" custRadScaleInc="-66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34330A-9ECC-4E13-B5A9-C52CEF494278}" type="pres">
      <dgm:prSet presAssocID="{1CF3EA13-5CDF-4E68-92A2-B408FD100A9B}" presName="parTrans" presStyleLbl="bgSibTrans2D1" presStyleIdx="3" presStyleCnt="8"/>
      <dgm:spPr/>
      <dgm:t>
        <a:bodyPr/>
        <a:lstStyle/>
        <a:p>
          <a:endParaRPr lang="ru-RU"/>
        </a:p>
      </dgm:t>
    </dgm:pt>
    <dgm:pt modelId="{8808532B-6FBB-49DB-81BB-6B7812DCFC01}" type="pres">
      <dgm:prSet presAssocID="{224C3DB2-C4C8-4679-B6D2-6821B96C1A52}" presName="node" presStyleLbl="node1" presStyleIdx="3" presStyleCnt="8" custRadScaleRad="93584" custRadScaleInc="55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262FDB-34C1-4479-A77A-CEAD18EF12E9}" type="pres">
      <dgm:prSet presAssocID="{695B75DA-8C8C-41FA-9BEE-8F061FA14BB4}" presName="parTrans" presStyleLbl="bgSibTrans2D1" presStyleIdx="4" presStyleCnt="8"/>
      <dgm:spPr/>
      <dgm:t>
        <a:bodyPr/>
        <a:lstStyle/>
        <a:p>
          <a:endParaRPr lang="ru-RU"/>
        </a:p>
      </dgm:t>
    </dgm:pt>
    <dgm:pt modelId="{83EEBA8A-0DF4-4DFF-9A4B-B54700F382C3}" type="pres">
      <dgm:prSet presAssocID="{D1BA7484-88D7-44C6-9EE4-FB9B60782CB3}" presName="node" presStyleLbl="node1" presStyleIdx="4" presStyleCnt="8" custScaleX="199572" custRadScaleRad="110685" custRadScaleInc="122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8363E0D-1D99-4601-8CB3-B11BF8D27D77}" type="pres">
      <dgm:prSet presAssocID="{F837CA56-9807-4206-AF8B-0C766EBC0200}" presName="parTrans" presStyleLbl="bgSibTrans2D1" presStyleIdx="5" presStyleCnt="8"/>
      <dgm:spPr/>
      <dgm:t>
        <a:bodyPr/>
        <a:lstStyle/>
        <a:p>
          <a:endParaRPr lang="ru-RU"/>
        </a:p>
      </dgm:t>
    </dgm:pt>
    <dgm:pt modelId="{FF9C6AD3-40ED-4FA7-BF03-1DBA8A40887D}" type="pres">
      <dgm:prSet presAssocID="{4F7B9173-F818-4EDE-8C4D-5CE396E44052}" presName="node" presStyleLbl="node1" presStyleIdx="5" presStyleCnt="8" custScaleX="162873" custRadScaleRad="86723" custRadScaleInc="1020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3EB1EB-4525-4963-AFCA-F211EC2E826C}" type="pres">
      <dgm:prSet presAssocID="{1271B705-7E16-43A1-8F8C-D03D78E15E8A}" presName="parTrans" presStyleLbl="bgSibTrans2D1" presStyleIdx="6" presStyleCnt="8"/>
      <dgm:spPr/>
      <dgm:t>
        <a:bodyPr/>
        <a:lstStyle/>
        <a:p>
          <a:endParaRPr lang="ru-RU"/>
        </a:p>
      </dgm:t>
    </dgm:pt>
    <dgm:pt modelId="{A7188D4F-CFE5-4A80-BA00-D700789D6479}" type="pres">
      <dgm:prSet presAssocID="{F4F78189-63E1-464F-AA24-1985EC72A653}" presName="node" presStyleLbl="node1" presStyleIdx="6" presStyleCnt="8" custScaleX="152203" custRadScaleRad="70561" custRadScaleInc="1199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C42465-A5DD-4360-8633-3238E902C9CE}" type="pres">
      <dgm:prSet presAssocID="{266C7B63-F8B0-4A7F-8B0A-9AEC06BC0DC8}" presName="parTrans" presStyleLbl="bgSibTrans2D1" presStyleIdx="7" presStyleCnt="8"/>
      <dgm:spPr/>
      <dgm:t>
        <a:bodyPr/>
        <a:lstStyle/>
        <a:p>
          <a:endParaRPr lang="ru-RU"/>
        </a:p>
      </dgm:t>
    </dgm:pt>
    <dgm:pt modelId="{E44C49D6-739F-4693-A428-E37B32ADD744}" type="pres">
      <dgm:prSet presAssocID="{C5F20CEF-D4F9-45B2-AE5E-81902BF86BC0}" presName="node" presStyleLbl="node1" presStyleIdx="7" presStyleCnt="8" custScaleX="164123" custScaleY="65079" custRadScaleRad="10902" custRadScaleInc="3939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313874-5CC9-44FC-AA68-8C09C0630B3C}" type="presOf" srcId="{97E99D28-C99B-41D4-B9FB-4708C2DC9D5B}" destId="{B01A139E-934A-4EF3-B904-7BA1EE767B6C}" srcOrd="0" destOrd="0" presId="urn:microsoft.com/office/officeart/2005/8/layout/radial4"/>
    <dgm:cxn modelId="{9B4E07CB-B619-4D25-9448-808764F5A73D}" type="presOf" srcId="{F4F78189-63E1-464F-AA24-1985EC72A653}" destId="{A7188D4F-CFE5-4A80-BA00-D700789D6479}" srcOrd="0" destOrd="0" presId="urn:microsoft.com/office/officeart/2005/8/layout/radial4"/>
    <dgm:cxn modelId="{335EB919-7E34-42B1-BCD6-2C6A83085C1C}" type="presOf" srcId="{1271B705-7E16-43A1-8F8C-D03D78E15E8A}" destId="{583EB1EB-4525-4963-AFCA-F211EC2E826C}" srcOrd="0" destOrd="0" presId="urn:microsoft.com/office/officeart/2005/8/layout/radial4"/>
    <dgm:cxn modelId="{CE473FB9-705A-4E21-A6D3-99873656450D}" type="presOf" srcId="{5AE14C57-0871-4AFD-BB32-2F96A8A8C02E}" destId="{0D99EB28-BBAB-4D87-ADDE-AC7117C4728C}" srcOrd="0" destOrd="0" presId="urn:microsoft.com/office/officeart/2005/8/layout/radial4"/>
    <dgm:cxn modelId="{4BC57B4D-64C1-459F-AEC5-AFD84295A703}" type="presOf" srcId="{F837CA56-9807-4206-AF8B-0C766EBC0200}" destId="{18363E0D-1D99-4601-8CB3-B11BF8D27D77}" srcOrd="0" destOrd="0" presId="urn:microsoft.com/office/officeart/2005/8/layout/radial4"/>
    <dgm:cxn modelId="{1D96EA1F-6F38-4672-B0A1-54BDE9AE2F97}" type="presOf" srcId="{6BF026CE-6A1F-4F2C-A76B-86C87E6EBFBD}" destId="{BCB35EAE-E325-445D-8540-5DC485FE70D2}" srcOrd="0" destOrd="0" presId="urn:microsoft.com/office/officeart/2005/8/layout/radial4"/>
    <dgm:cxn modelId="{1FA69D38-7B20-4D99-A9EF-C45D9A731CD4}" type="presOf" srcId="{695B75DA-8C8C-41FA-9BEE-8F061FA14BB4}" destId="{4B262FDB-34C1-4479-A77A-CEAD18EF12E9}" srcOrd="0" destOrd="0" presId="urn:microsoft.com/office/officeart/2005/8/layout/radial4"/>
    <dgm:cxn modelId="{801F966D-A1BD-4C2D-9AD3-0BBDDB84C4B3}" type="presOf" srcId="{7FE85B63-9D69-400C-A668-C89A63DDACFC}" destId="{5A01DFA1-56EA-49C4-BD36-641BF5D9516B}" srcOrd="0" destOrd="0" presId="urn:microsoft.com/office/officeart/2005/8/layout/radial4"/>
    <dgm:cxn modelId="{7A1FD01B-9022-460E-AB93-17E9D192E936}" srcId="{6BF026CE-6A1F-4F2C-A76B-86C87E6EBFBD}" destId="{212B3DFB-C758-4D67-B1DB-A9188057DF85}" srcOrd="2" destOrd="0" parTransId="{5AE14C57-0871-4AFD-BB32-2F96A8A8C02E}" sibTransId="{A7F90F24-B1DA-4782-B628-6CABF8685859}"/>
    <dgm:cxn modelId="{5E972D40-6108-4DF8-BFE5-C5A9D39BD42A}" type="presOf" srcId="{363E647D-BFBD-4CBC-A92C-4599194C80A2}" destId="{E01E0C0C-4B96-4EDF-A05E-673F3CC5CD2C}" srcOrd="0" destOrd="0" presId="urn:microsoft.com/office/officeart/2005/8/layout/radial4"/>
    <dgm:cxn modelId="{F80E6661-E90B-4788-9D23-6079ED36B023}" srcId="{6BF026CE-6A1F-4F2C-A76B-86C87E6EBFBD}" destId="{4F7B9173-F818-4EDE-8C4D-5CE396E44052}" srcOrd="5" destOrd="0" parTransId="{F837CA56-9807-4206-AF8B-0C766EBC0200}" sibTransId="{92A568A8-251E-4804-B6F2-C579F8426F32}"/>
    <dgm:cxn modelId="{F16A58BF-7EDF-4804-A0CE-D59CE2C20736}" srcId="{6BF026CE-6A1F-4F2C-A76B-86C87E6EBFBD}" destId="{C5F20CEF-D4F9-45B2-AE5E-81902BF86BC0}" srcOrd="7" destOrd="0" parTransId="{266C7B63-F8B0-4A7F-8B0A-9AEC06BC0DC8}" sibTransId="{50A71B8E-3AA1-4588-8E0F-AD2D0AD79E4D}"/>
    <dgm:cxn modelId="{B4A24694-7C64-4FAF-AFBA-7D5175262DE2}" type="presOf" srcId="{1CF3EA13-5CDF-4E68-92A2-B408FD100A9B}" destId="{7934330A-9ECC-4E13-B5A9-C52CEF494278}" srcOrd="0" destOrd="0" presId="urn:microsoft.com/office/officeart/2005/8/layout/radial4"/>
    <dgm:cxn modelId="{60158642-43D6-48A0-9AF1-F99B3A4769B3}" type="presOf" srcId="{266C7B63-F8B0-4A7F-8B0A-9AEC06BC0DC8}" destId="{F2C42465-A5DD-4360-8633-3238E902C9CE}" srcOrd="0" destOrd="0" presId="urn:microsoft.com/office/officeart/2005/8/layout/radial4"/>
    <dgm:cxn modelId="{EC9A335A-BB76-479C-B553-B74687BF6A17}" type="presOf" srcId="{224C3DB2-C4C8-4679-B6D2-6821B96C1A52}" destId="{8808532B-6FBB-49DB-81BB-6B7812DCFC01}" srcOrd="0" destOrd="0" presId="urn:microsoft.com/office/officeart/2005/8/layout/radial4"/>
    <dgm:cxn modelId="{D14CF09A-099D-4E60-88D1-7F05A1EE09DD}" type="presOf" srcId="{C5C93DE5-7100-41CB-8665-4C64E8E03252}" destId="{FE9702F4-0912-47BF-84E3-9ED957CDE7B5}" srcOrd="0" destOrd="0" presId="urn:microsoft.com/office/officeart/2005/8/layout/radial4"/>
    <dgm:cxn modelId="{D2C12022-4BC4-4961-82A5-F82748885152}" srcId="{6BF026CE-6A1F-4F2C-A76B-86C87E6EBFBD}" destId="{363E647D-BFBD-4CBC-A92C-4599194C80A2}" srcOrd="1" destOrd="0" parTransId="{C5C93DE5-7100-41CB-8665-4C64E8E03252}" sibTransId="{62791E09-766D-4977-A99B-70D2B77334B2}"/>
    <dgm:cxn modelId="{72FFC20C-EFCA-490C-8458-3E329D2EEC53}" type="presOf" srcId="{D1BA7484-88D7-44C6-9EE4-FB9B60782CB3}" destId="{83EEBA8A-0DF4-4DFF-9A4B-B54700F382C3}" srcOrd="0" destOrd="0" presId="urn:microsoft.com/office/officeart/2005/8/layout/radial4"/>
    <dgm:cxn modelId="{C6361EA9-66F5-498B-A3EB-1579148C5747}" type="presOf" srcId="{134484B0-5CFD-4AFF-9FAD-7B32B1D231CE}" destId="{024A4C23-0DD4-400A-A0D5-6986494762CC}" srcOrd="0" destOrd="0" presId="urn:microsoft.com/office/officeart/2005/8/layout/radial4"/>
    <dgm:cxn modelId="{5191E107-A393-49E6-8165-E31691173AF5}" type="presOf" srcId="{C5F20CEF-D4F9-45B2-AE5E-81902BF86BC0}" destId="{E44C49D6-739F-4693-A428-E37B32ADD744}" srcOrd="0" destOrd="0" presId="urn:microsoft.com/office/officeart/2005/8/layout/radial4"/>
    <dgm:cxn modelId="{21431C8A-61C8-4CD8-9CE1-1DAF56114913}" type="presOf" srcId="{4F7B9173-F818-4EDE-8C4D-5CE396E44052}" destId="{FF9C6AD3-40ED-4FA7-BF03-1DBA8A40887D}" srcOrd="0" destOrd="0" presId="urn:microsoft.com/office/officeart/2005/8/layout/radial4"/>
    <dgm:cxn modelId="{F13511A4-9491-45EA-92A9-EBC22EE580A5}" srcId="{6BF026CE-6A1F-4F2C-A76B-86C87E6EBFBD}" destId="{F4F78189-63E1-464F-AA24-1985EC72A653}" srcOrd="6" destOrd="0" parTransId="{1271B705-7E16-43A1-8F8C-D03D78E15E8A}" sibTransId="{CDBD4B16-5543-4BE3-B965-421B45ADD4F4}"/>
    <dgm:cxn modelId="{34036F3F-2805-4D62-9A96-EE62949C78D8}" srcId="{6BF026CE-6A1F-4F2C-A76B-86C87E6EBFBD}" destId="{D1BA7484-88D7-44C6-9EE4-FB9B60782CB3}" srcOrd="4" destOrd="0" parTransId="{695B75DA-8C8C-41FA-9BEE-8F061FA14BB4}" sibTransId="{888A1D9A-6F09-4A22-B67E-CE7B0DAE2781}"/>
    <dgm:cxn modelId="{01ED428B-E6F4-49F9-970F-63DE8042B0CB}" srcId="{6BF026CE-6A1F-4F2C-A76B-86C87E6EBFBD}" destId="{97E99D28-C99B-41D4-B9FB-4708C2DC9D5B}" srcOrd="0" destOrd="0" parTransId="{7FE85B63-9D69-400C-A668-C89A63DDACFC}" sibTransId="{B0CAC42B-7118-40DA-910F-1ACA6E884D46}"/>
    <dgm:cxn modelId="{1F9040FF-290E-4E3E-A389-E23917C6BD59}" srcId="{6BF026CE-6A1F-4F2C-A76B-86C87E6EBFBD}" destId="{224C3DB2-C4C8-4679-B6D2-6821B96C1A52}" srcOrd="3" destOrd="0" parTransId="{1CF3EA13-5CDF-4E68-92A2-B408FD100A9B}" sibTransId="{9885880E-65E9-4B15-8116-4B2D77CDA8BA}"/>
    <dgm:cxn modelId="{E18DFEE8-0386-4940-A386-0A95A0CD954A}" type="presOf" srcId="{212B3DFB-C758-4D67-B1DB-A9188057DF85}" destId="{31CB857C-8CD8-48E7-8D47-27F5D58B954E}" srcOrd="0" destOrd="0" presId="urn:microsoft.com/office/officeart/2005/8/layout/radial4"/>
    <dgm:cxn modelId="{B51969F4-E9AA-4D8E-8297-3C45728480D5}" srcId="{134484B0-5CFD-4AFF-9FAD-7B32B1D231CE}" destId="{6BF026CE-6A1F-4F2C-A76B-86C87E6EBFBD}" srcOrd="0" destOrd="0" parTransId="{7A8C217D-539A-40A8-B989-01A4816B8123}" sibTransId="{72DE2595-A821-46A6-A4C4-161DDA5D31E6}"/>
    <dgm:cxn modelId="{C28EC457-6EC4-4054-B208-674B1306B527}" type="presParOf" srcId="{024A4C23-0DD4-400A-A0D5-6986494762CC}" destId="{BCB35EAE-E325-445D-8540-5DC485FE70D2}" srcOrd="0" destOrd="0" presId="urn:microsoft.com/office/officeart/2005/8/layout/radial4"/>
    <dgm:cxn modelId="{57ADC7C6-A24D-410B-9E36-BBE5AB80959B}" type="presParOf" srcId="{024A4C23-0DD4-400A-A0D5-6986494762CC}" destId="{5A01DFA1-56EA-49C4-BD36-641BF5D9516B}" srcOrd="1" destOrd="0" presId="urn:microsoft.com/office/officeart/2005/8/layout/radial4"/>
    <dgm:cxn modelId="{C9D1B0FE-0D8E-4A82-8AD8-8CA1129FF232}" type="presParOf" srcId="{024A4C23-0DD4-400A-A0D5-6986494762CC}" destId="{B01A139E-934A-4EF3-B904-7BA1EE767B6C}" srcOrd="2" destOrd="0" presId="urn:microsoft.com/office/officeart/2005/8/layout/radial4"/>
    <dgm:cxn modelId="{C20866E7-55F1-4942-B672-79FDE4B6662E}" type="presParOf" srcId="{024A4C23-0DD4-400A-A0D5-6986494762CC}" destId="{FE9702F4-0912-47BF-84E3-9ED957CDE7B5}" srcOrd="3" destOrd="0" presId="urn:microsoft.com/office/officeart/2005/8/layout/radial4"/>
    <dgm:cxn modelId="{B6DA90C1-3DB9-4CF3-B77E-EAAC92E8C6C4}" type="presParOf" srcId="{024A4C23-0DD4-400A-A0D5-6986494762CC}" destId="{E01E0C0C-4B96-4EDF-A05E-673F3CC5CD2C}" srcOrd="4" destOrd="0" presId="urn:microsoft.com/office/officeart/2005/8/layout/radial4"/>
    <dgm:cxn modelId="{FD921FC3-0CE9-421A-9E42-1C8FC26B57E4}" type="presParOf" srcId="{024A4C23-0DD4-400A-A0D5-6986494762CC}" destId="{0D99EB28-BBAB-4D87-ADDE-AC7117C4728C}" srcOrd="5" destOrd="0" presId="urn:microsoft.com/office/officeart/2005/8/layout/radial4"/>
    <dgm:cxn modelId="{71B11D9C-BD3C-47C7-AAFA-3BCB1624BA5D}" type="presParOf" srcId="{024A4C23-0DD4-400A-A0D5-6986494762CC}" destId="{31CB857C-8CD8-48E7-8D47-27F5D58B954E}" srcOrd="6" destOrd="0" presId="urn:microsoft.com/office/officeart/2005/8/layout/radial4"/>
    <dgm:cxn modelId="{255C73F9-6687-4786-BBC1-138A642E08DB}" type="presParOf" srcId="{024A4C23-0DD4-400A-A0D5-6986494762CC}" destId="{7934330A-9ECC-4E13-B5A9-C52CEF494278}" srcOrd="7" destOrd="0" presId="urn:microsoft.com/office/officeart/2005/8/layout/radial4"/>
    <dgm:cxn modelId="{BF581898-6660-46F4-AA4F-C9E12972850D}" type="presParOf" srcId="{024A4C23-0DD4-400A-A0D5-6986494762CC}" destId="{8808532B-6FBB-49DB-81BB-6B7812DCFC01}" srcOrd="8" destOrd="0" presId="urn:microsoft.com/office/officeart/2005/8/layout/radial4"/>
    <dgm:cxn modelId="{972618CA-6D4C-4C4E-8D53-AEA38C5218F5}" type="presParOf" srcId="{024A4C23-0DD4-400A-A0D5-6986494762CC}" destId="{4B262FDB-34C1-4479-A77A-CEAD18EF12E9}" srcOrd="9" destOrd="0" presId="urn:microsoft.com/office/officeart/2005/8/layout/radial4"/>
    <dgm:cxn modelId="{6DB5A426-DE63-4305-9457-6C77E85B9BEC}" type="presParOf" srcId="{024A4C23-0DD4-400A-A0D5-6986494762CC}" destId="{83EEBA8A-0DF4-4DFF-9A4B-B54700F382C3}" srcOrd="10" destOrd="0" presId="urn:microsoft.com/office/officeart/2005/8/layout/radial4"/>
    <dgm:cxn modelId="{1A54093B-AF04-484B-A150-08C0EA645C13}" type="presParOf" srcId="{024A4C23-0DD4-400A-A0D5-6986494762CC}" destId="{18363E0D-1D99-4601-8CB3-B11BF8D27D77}" srcOrd="11" destOrd="0" presId="urn:microsoft.com/office/officeart/2005/8/layout/radial4"/>
    <dgm:cxn modelId="{320F5022-7EB1-4526-A0BC-AE5DDD409856}" type="presParOf" srcId="{024A4C23-0DD4-400A-A0D5-6986494762CC}" destId="{FF9C6AD3-40ED-4FA7-BF03-1DBA8A40887D}" srcOrd="12" destOrd="0" presId="urn:microsoft.com/office/officeart/2005/8/layout/radial4"/>
    <dgm:cxn modelId="{73EE539A-AA91-4C1A-A1A6-E945A82845D7}" type="presParOf" srcId="{024A4C23-0DD4-400A-A0D5-6986494762CC}" destId="{583EB1EB-4525-4963-AFCA-F211EC2E826C}" srcOrd="13" destOrd="0" presId="urn:microsoft.com/office/officeart/2005/8/layout/radial4"/>
    <dgm:cxn modelId="{A86D6CE8-FBA1-446D-9AF6-AF99D76D5FA1}" type="presParOf" srcId="{024A4C23-0DD4-400A-A0D5-6986494762CC}" destId="{A7188D4F-CFE5-4A80-BA00-D700789D6479}" srcOrd="14" destOrd="0" presId="urn:microsoft.com/office/officeart/2005/8/layout/radial4"/>
    <dgm:cxn modelId="{EAE0509B-F533-4380-9F5A-660162B6E5D9}" type="presParOf" srcId="{024A4C23-0DD4-400A-A0D5-6986494762CC}" destId="{F2C42465-A5DD-4360-8633-3238E902C9CE}" srcOrd="15" destOrd="0" presId="urn:microsoft.com/office/officeart/2005/8/layout/radial4"/>
    <dgm:cxn modelId="{801956B2-BAB9-46FE-BB8F-E79555261ADD}" type="presParOf" srcId="{024A4C23-0DD4-400A-A0D5-6986494762CC}" destId="{E44C49D6-739F-4693-A428-E37B32ADD744}" srcOrd="1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0C04BB-0AB9-494C-93BA-852087D07FCD}" type="doc">
      <dgm:prSet loTypeId="urn:microsoft.com/office/officeart/2005/8/layout/radial4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F78DCEE-995B-4346-A0DA-14098E38186A}">
      <dgm:prSet phldrT="[Текст]"/>
      <dgm:spPr>
        <a:xfrm>
          <a:off x="3867280" y="1534648"/>
          <a:ext cx="1320775" cy="1320775"/>
        </a:xfr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МСП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D7D307C-6F03-47E5-8060-01008982956F}" type="parTrans" cxnId="{226A2F60-E76A-45C5-AD7E-560CD4A8CCD7}">
      <dgm:prSet/>
      <dgm:spPr/>
      <dgm:t>
        <a:bodyPr/>
        <a:lstStyle/>
        <a:p>
          <a:endParaRPr lang="ru-RU" b="1"/>
        </a:p>
      </dgm:t>
    </dgm:pt>
    <dgm:pt modelId="{621AEE7B-CE40-4EBD-8384-320B443D3B1C}" type="sibTrans" cxnId="{226A2F60-E76A-45C5-AD7E-560CD4A8CCD7}">
      <dgm:prSet/>
      <dgm:spPr/>
      <dgm:t>
        <a:bodyPr/>
        <a:lstStyle/>
        <a:p>
          <a:endParaRPr lang="ru-RU" b="1"/>
        </a:p>
      </dgm:t>
    </dgm:pt>
    <dgm:pt modelId="{F5BA4C71-AFF0-4305-B2D8-D20823343E8E}">
      <dgm:prSet phldrT="[Текст]"/>
      <dgm:spPr>
        <a:xfrm>
          <a:off x="3104855" y="3382823"/>
          <a:ext cx="1579202" cy="739634"/>
        </a:xfrm>
        <a:solidFill>
          <a:schemeClr val="accent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Лизинг </a:t>
          </a:r>
        </a:p>
        <a:p>
          <a:r>
            <a:rPr lang="ru-RU" b="1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(до 3 млн. руб.)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5517EFD-CAC8-4800-9A6F-E8912296695C}" type="parTrans" cxnId="{7A668C79-9CBE-44EA-B938-98D78B3F6131}">
      <dgm:prSet/>
      <dgm:spPr>
        <a:xfrm rot="6727391">
          <a:off x="3593712" y="3117522"/>
          <a:ext cx="964851" cy="376421"/>
        </a:xfrm>
        <a:solidFill>
          <a:schemeClr val="accent3"/>
        </a:solidFill>
        <a:ln>
          <a:noFill/>
        </a:ln>
        <a:effectLst/>
      </dgm:spPr>
      <dgm:t>
        <a:bodyPr/>
        <a:lstStyle/>
        <a:p>
          <a:endParaRPr lang="ru-RU" b="1"/>
        </a:p>
      </dgm:t>
    </dgm:pt>
    <dgm:pt modelId="{89AC6339-0F30-4BAA-8665-8CA101BA97C1}" type="sibTrans" cxnId="{7A668C79-9CBE-44EA-B938-98D78B3F6131}">
      <dgm:prSet/>
      <dgm:spPr/>
      <dgm:t>
        <a:bodyPr/>
        <a:lstStyle/>
        <a:p>
          <a:endParaRPr lang="ru-RU" b="1"/>
        </a:p>
      </dgm:t>
    </dgm:pt>
    <dgm:pt modelId="{45189DE6-2294-4A90-9D30-2B33F10FD202}">
      <dgm:prSet phldrT="[Текст]"/>
      <dgm:spPr>
        <a:xfrm>
          <a:off x="1382458" y="3026078"/>
          <a:ext cx="1595687" cy="696291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Присоединение к сетям </a:t>
          </a:r>
        </a:p>
        <a:p>
          <a:r>
            <a:rPr lang="ru-RU" b="1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(до 500 тыс. руб.)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09459980-F613-45DE-9CA5-2A92246E1790}" type="parTrans" cxnId="{D3D4BE13-721E-4FB3-9F71-4DE0ED36F250}">
      <dgm:prSet/>
      <dgm:spPr>
        <a:xfrm rot="9199653">
          <a:off x="2081425" y="2768915"/>
          <a:ext cx="1858355" cy="376421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b="1"/>
        </a:p>
      </dgm:t>
    </dgm:pt>
    <dgm:pt modelId="{16AC51D0-8A5B-40B3-8723-093DD3983895}" type="sibTrans" cxnId="{D3D4BE13-721E-4FB3-9F71-4DE0ED36F250}">
      <dgm:prSet/>
      <dgm:spPr/>
      <dgm:t>
        <a:bodyPr/>
        <a:lstStyle/>
        <a:p>
          <a:endParaRPr lang="ru-RU" b="1"/>
        </a:p>
      </dgm:t>
    </dgm:pt>
    <dgm:pt modelId="{E2FB52F1-5B7F-455A-BB5C-4C89E93BEDE3}">
      <dgm:prSet phldrT="[Текст]"/>
      <dgm:spPr>
        <a:xfrm>
          <a:off x="1138052" y="1443839"/>
          <a:ext cx="2111194" cy="1218666"/>
        </a:xfrm>
        <a:solidFill>
          <a:schemeClr val="accent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Гранты </a:t>
          </a:r>
        </a:p>
        <a:p>
          <a:r>
            <a:rPr lang="ru-RU" b="1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(до 300 тыс. руб.)</a:t>
          </a:r>
          <a:endParaRPr lang="ru-RU" b="1" dirty="0">
            <a:solidFill>
              <a:srgbClr val="FFFF00"/>
            </a:solidFill>
            <a:latin typeface="Calibri"/>
            <a:ea typeface="+mn-ea"/>
            <a:cs typeface="+mn-cs"/>
          </a:endParaRPr>
        </a:p>
      </dgm:t>
    </dgm:pt>
    <dgm:pt modelId="{9B41F27F-B96E-4550-B5B0-90D56FBCEE50}" type="parTrans" cxnId="{B14AD31E-3A93-4D4B-85A4-C3606D1DC35A}">
      <dgm:prSet/>
      <dgm:spPr>
        <a:xfrm rot="11008692">
          <a:off x="2192189" y="1913062"/>
          <a:ext cx="1585651" cy="376421"/>
        </a:xfrm>
        <a:solidFill>
          <a:schemeClr val="accent3"/>
        </a:solidFill>
        <a:ln>
          <a:noFill/>
        </a:ln>
        <a:effectLst/>
      </dgm:spPr>
      <dgm:t>
        <a:bodyPr/>
        <a:lstStyle/>
        <a:p>
          <a:endParaRPr lang="ru-RU" b="1"/>
        </a:p>
      </dgm:t>
    </dgm:pt>
    <dgm:pt modelId="{F770B32E-66EF-427E-8328-D788EA268269}" type="sibTrans" cxnId="{B14AD31E-3A93-4D4B-85A4-C3606D1DC35A}">
      <dgm:prSet/>
      <dgm:spPr/>
      <dgm:t>
        <a:bodyPr/>
        <a:lstStyle/>
        <a:p>
          <a:endParaRPr lang="ru-RU" b="1"/>
        </a:p>
      </dgm:t>
    </dgm:pt>
    <dgm:pt modelId="{54F29AC1-9471-414A-ABBB-2D788E3CFB83}">
      <dgm:prSet/>
      <dgm:spPr>
        <a:xfrm>
          <a:off x="1790708" y="281200"/>
          <a:ext cx="1665610" cy="1052418"/>
        </a:xfr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Энерго</a:t>
          </a:r>
          <a:r>
            <a:rPr lang="ru-R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-эффективность </a:t>
          </a:r>
        </a:p>
        <a:p>
          <a:r>
            <a:rPr lang="ru-RU" b="1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(до 1 млн. руб.)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AAC181A-9135-4263-A2FE-7A14234712D1}" type="parTrans" cxnId="{7DC10256-FCB1-4133-AEBA-96828E2EB8E5}">
      <dgm:prSet/>
      <dgm:spPr>
        <a:xfrm rot="12964931">
          <a:off x="2469815" y="1091082"/>
          <a:ext cx="1602469" cy="376421"/>
        </a:xfrm>
        <a:solidFill>
          <a:srgbClr val="9BBB59"/>
        </a:solidFill>
        <a:ln>
          <a:noFill/>
        </a:ln>
        <a:effectLst/>
      </dgm:spPr>
      <dgm:t>
        <a:bodyPr/>
        <a:lstStyle/>
        <a:p>
          <a:endParaRPr lang="ru-RU" b="1"/>
        </a:p>
      </dgm:t>
    </dgm:pt>
    <dgm:pt modelId="{A696B9D1-58FA-4E47-9F07-AAA9734E197C}" type="sibTrans" cxnId="{7DC10256-FCB1-4133-AEBA-96828E2EB8E5}">
      <dgm:prSet/>
      <dgm:spPr/>
      <dgm:t>
        <a:bodyPr/>
        <a:lstStyle/>
        <a:p>
          <a:endParaRPr lang="ru-RU" b="1"/>
        </a:p>
      </dgm:t>
    </dgm:pt>
    <dgm:pt modelId="{424CA371-1180-4968-A10E-6B0D897E48D6}">
      <dgm:prSet/>
      <dgm:spPr>
        <a:xfrm>
          <a:off x="6101429" y="1408396"/>
          <a:ext cx="1518136" cy="739634"/>
        </a:xfr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Выставочная деятельность </a:t>
          </a:r>
        </a:p>
        <a:p>
          <a:r>
            <a:rPr lang="ru-RU" b="1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(до 70 тыс. руб.)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ACDDC25-2CC1-4E6C-A0DC-C51DDD074C2C}" type="parTrans" cxnId="{8D0158F5-50E9-4CD2-B1DF-74903811251A}">
      <dgm:prSet/>
      <dgm:spPr>
        <a:xfrm rot="20992169">
          <a:off x="5257719" y="1732068"/>
          <a:ext cx="1615370" cy="376421"/>
        </a:xfr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b="1"/>
        </a:p>
      </dgm:t>
    </dgm:pt>
    <dgm:pt modelId="{2A0A0824-B823-46F1-B982-9C17A13F688A}" type="sibTrans" cxnId="{8D0158F5-50E9-4CD2-B1DF-74903811251A}">
      <dgm:prSet/>
      <dgm:spPr/>
      <dgm:t>
        <a:bodyPr/>
        <a:lstStyle/>
        <a:p>
          <a:endParaRPr lang="ru-RU" b="1"/>
        </a:p>
      </dgm:t>
    </dgm:pt>
    <dgm:pt modelId="{BA2214B5-32FA-4FD8-AE05-FE1172C11DE0}">
      <dgm:prSet/>
      <dgm:spPr>
        <a:xfrm>
          <a:off x="3699674" y="103298"/>
          <a:ext cx="1313516" cy="890394"/>
        </a:xfr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Сертификация </a:t>
          </a:r>
        </a:p>
        <a:p>
          <a:r>
            <a:rPr lang="ru-RU" b="1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(до 500 тыс. руб.)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50B1F12-912B-44C9-BB15-03F870F1C1B8}" type="parTrans" cxnId="{9DE07559-6B2D-4C35-B896-AE15E0A171F2}">
      <dgm:prSet/>
      <dgm:spPr>
        <a:xfrm rot="15843765">
          <a:off x="3934912" y="827916"/>
          <a:ext cx="940306" cy="376421"/>
        </a:xfrm>
        <a:solidFill>
          <a:srgbClr val="8064A2"/>
        </a:solidFill>
        <a:ln>
          <a:noFill/>
        </a:ln>
        <a:effectLst/>
      </dgm:spPr>
      <dgm:t>
        <a:bodyPr/>
        <a:lstStyle/>
        <a:p>
          <a:endParaRPr lang="ru-RU" b="1"/>
        </a:p>
      </dgm:t>
    </dgm:pt>
    <dgm:pt modelId="{CE19D83B-672E-4C08-BFA2-27EBC0265740}" type="sibTrans" cxnId="{9DE07559-6B2D-4C35-B896-AE15E0A171F2}">
      <dgm:prSet/>
      <dgm:spPr/>
      <dgm:t>
        <a:bodyPr/>
        <a:lstStyle/>
        <a:p>
          <a:endParaRPr lang="ru-RU" b="1"/>
        </a:p>
      </dgm:t>
    </dgm:pt>
    <dgm:pt modelId="{3EC8DA94-9BCB-4B6A-83F3-33E820EC7E21}">
      <dgm:prSet/>
      <dgm:spPr>
        <a:xfrm>
          <a:off x="5318965" y="221909"/>
          <a:ext cx="1633713" cy="961709"/>
        </a:xfrm>
        <a:solidFill>
          <a:schemeClr val="accent4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Модернизация оборудования </a:t>
          </a:r>
        </a:p>
        <a:p>
          <a:r>
            <a:rPr lang="ru-RU" b="1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(до 3 млн. руб.)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6095E82B-0ABF-4BDA-BF30-D79F65598343}" type="parTrans" cxnId="{C7B2292C-FD93-44C4-BB5B-D72B926D1021}">
      <dgm:prSet/>
      <dgm:spPr>
        <a:xfrm rot="19028429">
          <a:off x="4880130" y="1007406"/>
          <a:ext cx="1449134" cy="376421"/>
        </a:xfrm>
        <a:solidFill>
          <a:schemeClr val="accent4"/>
        </a:solidFill>
        <a:ln>
          <a:noFill/>
        </a:ln>
        <a:effectLst/>
      </dgm:spPr>
      <dgm:t>
        <a:bodyPr/>
        <a:lstStyle/>
        <a:p>
          <a:endParaRPr lang="ru-RU" b="1"/>
        </a:p>
      </dgm:t>
    </dgm:pt>
    <dgm:pt modelId="{6CDA802E-B31C-40FF-BCA7-B184A408EAF5}" type="sibTrans" cxnId="{C7B2292C-FD93-44C4-BB5B-D72B926D1021}">
      <dgm:prSet/>
      <dgm:spPr/>
      <dgm:t>
        <a:bodyPr/>
        <a:lstStyle/>
        <a:p>
          <a:endParaRPr lang="ru-RU" b="1"/>
        </a:p>
      </dgm:t>
    </dgm:pt>
    <dgm:pt modelId="{C755B746-05C0-40DF-ACDF-75C5227EA8A2}">
      <dgm:prSet/>
      <dgm:spPr>
        <a:xfrm>
          <a:off x="6061787" y="2519509"/>
          <a:ext cx="1845720" cy="728303"/>
        </a:xfr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Займы и </a:t>
          </a:r>
          <a:r>
            <a:rPr lang="ru-RU" b="1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микрозаймы</a:t>
          </a:r>
          <a:endParaRPr lang="ru-RU" b="1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r>
            <a:rPr lang="ru-RU" b="1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(до 4 млн. руб.)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CC6A112-21C5-4020-BAD3-868A41EF3870}" type="parTrans" cxnId="{1597B6C9-967C-4ACA-829A-CBF30F1A4E5F}">
      <dgm:prSet/>
      <dgm:spPr>
        <a:xfrm rot="939405">
          <a:off x="5230556" y="2454285"/>
          <a:ext cx="1787248" cy="376421"/>
        </a:xfrm>
        <a:solidFill>
          <a:srgbClr val="C0504D"/>
        </a:solidFill>
        <a:ln>
          <a:noFill/>
        </a:ln>
        <a:effectLst/>
      </dgm:spPr>
      <dgm:t>
        <a:bodyPr/>
        <a:lstStyle/>
        <a:p>
          <a:endParaRPr lang="ru-RU" b="1"/>
        </a:p>
      </dgm:t>
    </dgm:pt>
    <dgm:pt modelId="{814003EE-271A-4D59-9B01-85670CFE4493}" type="sibTrans" cxnId="{1597B6C9-967C-4ACA-829A-CBF30F1A4E5F}">
      <dgm:prSet/>
      <dgm:spPr/>
      <dgm:t>
        <a:bodyPr/>
        <a:lstStyle/>
        <a:p>
          <a:endParaRPr lang="ru-RU" b="1"/>
        </a:p>
      </dgm:t>
    </dgm:pt>
    <dgm:pt modelId="{E7F21823-4EE9-4AE6-8841-BEE181935FF7}">
      <dgm:prSet/>
      <dgm:spPr>
        <a:xfrm>
          <a:off x="4885756" y="3378637"/>
          <a:ext cx="1521612" cy="743820"/>
        </a:xfr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ru-RU" b="1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Поручительства </a:t>
          </a:r>
        </a:p>
        <a:p>
          <a:r>
            <a:rPr lang="ru-RU" b="1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(до 15 млн. руб.)</a:t>
          </a:r>
          <a:endParaRPr lang="ru-RU" b="1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3F7DFF42-ED3D-4CD6-8448-877ABC7F6801}" type="parTrans" cxnId="{9C83E24A-6C79-47F6-90F7-819976E02C07}">
      <dgm:prSet/>
      <dgm:spPr>
        <a:xfrm rot="3256330">
          <a:off x="4706756" y="3080666"/>
          <a:ext cx="1186672" cy="376421"/>
        </a:xfr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gm:spPr>
      <dgm:t>
        <a:bodyPr/>
        <a:lstStyle/>
        <a:p>
          <a:endParaRPr lang="ru-RU" b="1"/>
        </a:p>
      </dgm:t>
    </dgm:pt>
    <dgm:pt modelId="{B92F3BBB-8E8E-48AA-893F-E41756161316}" type="sibTrans" cxnId="{9C83E24A-6C79-47F6-90F7-819976E02C07}">
      <dgm:prSet/>
      <dgm:spPr/>
      <dgm:t>
        <a:bodyPr/>
        <a:lstStyle/>
        <a:p>
          <a:endParaRPr lang="ru-RU" b="1"/>
        </a:p>
      </dgm:t>
    </dgm:pt>
    <dgm:pt modelId="{83661D24-FB4A-466A-9414-8BD80C18D9D7}" type="pres">
      <dgm:prSet presAssocID="{DB0C04BB-0AB9-494C-93BA-852087D07FC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1B53394-8F22-413C-8699-99892CA0A5CF}" type="pres">
      <dgm:prSet presAssocID="{2F78DCEE-995B-4346-A0DA-14098E38186A}" presName="centerShape" presStyleLbl="node0" presStyleIdx="0" presStyleCnt="1" custLinFactNeighborX="789" custLinFactNeighborY="-21095"/>
      <dgm:spPr>
        <a:prstGeom prst="ellipse">
          <a:avLst/>
        </a:prstGeom>
      </dgm:spPr>
      <dgm:t>
        <a:bodyPr/>
        <a:lstStyle/>
        <a:p>
          <a:endParaRPr lang="ru-RU"/>
        </a:p>
      </dgm:t>
    </dgm:pt>
    <dgm:pt modelId="{54C1B99E-263F-4ECA-8969-00FE38A11100}" type="pres">
      <dgm:prSet presAssocID="{35517EFD-CAC8-4800-9A6F-E8912296695C}" presName="parTrans" presStyleLbl="bgSibTrans2D1" presStyleIdx="0" presStyleCnt="9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781B9043-4D3E-4806-9E61-E698814A2D70}" type="pres">
      <dgm:prSet presAssocID="{F5BA4C71-AFF0-4305-B2D8-D20823343E8E}" presName="node" presStyleLbl="node1" presStyleIdx="0" presStyleCnt="9" custScaleX="170809" custRadScaleRad="20888" custRadScaleInc="-12574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0C4A1A8-83C4-4CE5-BC96-495422B6686F}" type="pres">
      <dgm:prSet presAssocID="{09459980-F613-45DE-9CA5-2A92246E1790}" presName="parTrans" presStyleLbl="bgSibTrans2D1" presStyleIdx="1" presStyleCnt="9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F8A941C9-C749-4716-AF05-98DE0EC4CD3C}" type="pres">
      <dgm:prSet presAssocID="{45189DE6-2294-4A90-9D30-2B33F10FD202}" presName="node" presStyleLbl="node1" presStyleIdx="1" presStyleCnt="9" custScaleX="172592" custScaleY="94140" custRadScaleRad="77369" custRadScaleInc="-75090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0AA76DD5-066D-43B2-B800-5198BACEA351}" type="pres">
      <dgm:prSet presAssocID="{9B41F27F-B96E-4550-B5B0-90D56FBCEE50}" presName="parTrans" presStyleLbl="bgSibTrans2D1" presStyleIdx="2" presStyleCnt="9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3C2CA158-01B5-44C3-9F57-90F5F52E64C6}" type="pres">
      <dgm:prSet presAssocID="{E2FB52F1-5B7F-455A-BB5C-4C89E93BEDE3}" presName="node" presStyleLbl="node1" presStyleIdx="2" presStyleCnt="9" custScaleX="228350" custScaleY="104219" custRadScaleRad="87072" custRadScaleInc="-6414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9EE8F282-53AF-42DD-8959-01A2E1B0DFE4}" type="pres">
      <dgm:prSet presAssocID="{1AAC181A-9135-4263-A2FE-7A14234712D1}" presName="parTrans" presStyleLbl="bgSibTrans2D1" presStyleIdx="3" presStyleCnt="9" custLinFactNeighborX="3195" custLinFactNeighborY="-19217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E118D6C0-E257-4E8F-B620-6BCB66624176}" type="pres">
      <dgm:prSet presAssocID="{54F29AC1-9471-414A-ABBB-2D788E3CFB83}" presName="node" presStyleLbl="node1" presStyleIdx="3" presStyleCnt="9" custScaleX="180155" custScaleY="111259" custRadScaleRad="107827" custRadScaleInc="-96495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E12A5B17-1809-4E4E-87F5-D2517901DF00}" type="pres">
      <dgm:prSet presAssocID="{450B1F12-912B-44C9-BB15-03F870F1C1B8}" presName="parTrans" presStyleLbl="bgSibTrans2D1" presStyleIdx="4" presStyleCnt="9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DE0D79DB-A936-43EA-9ABE-CCD1785A9B32}" type="pres">
      <dgm:prSet presAssocID="{BA2214B5-32FA-4FD8-AE05-FE1172C11DE0}" presName="node" presStyleLbl="node1" presStyleIdx="4" presStyleCnt="9" custScaleX="172348" custScaleY="120383" custRadScaleRad="102168" custRadScaleInc="138708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6D8D62B1-8770-4C2E-8C9D-E22DC0FD8428}" type="pres">
      <dgm:prSet presAssocID="{6095E82B-0ABF-4BDA-BF30-D79F65598343}" presName="parTrans" presStyleLbl="bgSibTrans2D1" presStyleIdx="5" presStyleCnt="9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94D6E8D9-4A66-4B83-A84B-E94EED5D7D74}" type="pres">
      <dgm:prSet presAssocID="{3EC8DA94-9BCB-4B6A-83F3-33E820EC7E21}" presName="node" presStyleLbl="node1" presStyleIdx="5" presStyleCnt="9" custScaleX="176705" custScaleY="130025" custRadScaleRad="98452" custRadScaleInc="15799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5CEDE791-BB20-4DBA-9332-0BF57A5EA83B}" type="pres">
      <dgm:prSet presAssocID="{EACDDC25-2CC1-4E6C-A0DC-C51DDD074C2C}" presName="parTrans" presStyleLbl="bgSibTrans2D1" presStyleIdx="6" presStyleCnt="9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9FE35926-D54C-4A48-8332-108344675E7E}" type="pres">
      <dgm:prSet presAssocID="{424CA371-1180-4968-A10E-6B0D897E48D6}" presName="node" presStyleLbl="node1" presStyleIdx="6" presStyleCnt="9" custScaleX="164204" custRadScaleRad="96185" custRadScaleInc="-275112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31BE0978-560E-422C-AB92-2277224987C4}" type="pres">
      <dgm:prSet presAssocID="{1CC6A112-21C5-4020-BAD3-868A41EF3870}" presName="parTrans" presStyleLbl="bgSibTrans2D1" presStyleIdx="7" presStyleCnt="9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F4F547E0-4A1B-48B2-AC38-D2AC1DA14384}" type="pres">
      <dgm:prSet presAssocID="{C755B746-05C0-40DF-ACDF-75C5227EA8A2}" presName="node" presStyleLbl="node1" presStyleIdx="7" presStyleCnt="9" custScaleX="199636" custScaleY="98468" custRadScaleRad="83477" custRadScaleInc="43503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  <dgm:pt modelId="{D25B7A63-54D9-4DED-89FB-7983D49A5C5B}" type="pres">
      <dgm:prSet presAssocID="{3F7DFF42-ED3D-4CD6-8448-877ABC7F6801}" presName="parTrans" presStyleLbl="bgSibTrans2D1" presStyleIdx="8" presStyleCnt="9"/>
      <dgm:spPr>
        <a:prstGeom prst="leftArrow">
          <a:avLst>
            <a:gd name="adj1" fmla="val 60000"/>
            <a:gd name="adj2" fmla="val 50000"/>
          </a:avLst>
        </a:prstGeom>
      </dgm:spPr>
      <dgm:t>
        <a:bodyPr/>
        <a:lstStyle/>
        <a:p>
          <a:endParaRPr lang="ru-RU"/>
        </a:p>
      </dgm:t>
    </dgm:pt>
    <dgm:pt modelId="{CD2D6646-96E5-4AB3-8D72-F478D50B8E09}" type="pres">
      <dgm:prSet presAssocID="{E7F21823-4EE9-4AE6-8841-BEE181935FF7}" presName="node" presStyleLbl="node1" presStyleIdx="8" presStyleCnt="9" custScaleX="164580" custScaleY="100566" custRadScaleRad="38806" custRadScaleInc="66116">
        <dgm:presLayoutVars>
          <dgm:bulletEnabled val="1"/>
        </dgm:presLayoutVars>
      </dgm:prSet>
      <dgm:spPr>
        <a:prstGeom prst="roundRect">
          <a:avLst>
            <a:gd name="adj" fmla="val 10000"/>
          </a:avLst>
        </a:prstGeom>
      </dgm:spPr>
      <dgm:t>
        <a:bodyPr/>
        <a:lstStyle/>
        <a:p>
          <a:endParaRPr lang="ru-RU"/>
        </a:p>
      </dgm:t>
    </dgm:pt>
  </dgm:ptLst>
  <dgm:cxnLst>
    <dgm:cxn modelId="{E2939543-1FAB-4223-B527-586CBAEE8CC2}" type="presOf" srcId="{EACDDC25-2CC1-4E6C-A0DC-C51DDD074C2C}" destId="{5CEDE791-BB20-4DBA-9332-0BF57A5EA83B}" srcOrd="0" destOrd="0" presId="urn:microsoft.com/office/officeart/2005/8/layout/radial4"/>
    <dgm:cxn modelId="{226A2F60-E76A-45C5-AD7E-560CD4A8CCD7}" srcId="{DB0C04BB-0AB9-494C-93BA-852087D07FCD}" destId="{2F78DCEE-995B-4346-A0DA-14098E38186A}" srcOrd="0" destOrd="0" parTransId="{6D7D307C-6F03-47E5-8060-01008982956F}" sibTransId="{621AEE7B-CE40-4EBD-8384-320B443D3B1C}"/>
    <dgm:cxn modelId="{1D3B5405-69FE-4021-BEB2-A6C2C6ED44B3}" type="presOf" srcId="{BA2214B5-32FA-4FD8-AE05-FE1172C11DE0}" destId="{DE0D79DB-A936-43EA-9ABE-CCD1785A9B32}" srcOrd="0" destOrd="0" presId="urn:microsoft.com/office/officeart/2005/8/layout/radial4"/>
    <dgm:cxn modelId="{8081E2A3-AE30-4BD8-8430-D22CFCE6C7C9}" type="presOf" srcId="{C755B746-05C0-40DF-ACDF-75C5227EA8A2}" destId="{F4F547E0-4A1B-48B2-AC38-D2AC1DA14384}" srcOrd="0" destOrd="0" presId="urn:microsoft.com/office/officeart/2005/8/layout/radial4"/>
    <dgm:cxn modelId="{79BA0C11-28AB-4BE3-91C3-BF66B090AC05}" type="presOf" srcId="{9B41F27F-B96E-4550-B5B0-90D56FBCEE50}" destId="{0AA76DD5-066D-43B2-B800-5198BACEA351}" srcOrd="0" destOrd="0" presId="urn:microsoft.com/office/officeart/2005/8/layout/radial4"/>
    <dgm:cxn modelId="{C136AC4E-5145-4D38-A4D2-2F6127EDE5F9}" type="presOf" srcId="{6095E82B-0ABF-4BDA-BF30-D79F65598343}" destId="{6D8D62B1-8770-4C2E-8C9D-E22DC0FD8428}" srcOrd="0" destOrd="0" presId="urn:microsoft.com/office/officeart/2005/8/layout/radial4"/>
    <dgm:cxn modelId="{2BD2BE9C-F50F-477E-8D31-B0A88F0F7F4F}" type="presOf" srcId="{424CA371-1180-4968-A10E-6B0D897E48D6}" destId="{9FE35926-D54C-4A48-8332-108344675E7E}" srcOrd="0" destOrd="0" presId="urn:microsoft.com/office/officeart/2005/8/layout/radial4"/>
    <dgm:cxn modelId="{B29926AB-547F-401A-9C74-43516C7B1445}" type="presOf" srcId="{45189DE6-2294-4A90-9D30-2B33F10FD202}" destId="{F8A941C9-C749-4716-AF05-98DE0EC4CD3C}" srcOrd="0" destOrd="0" presId="urn:microsoft.com/office/officeart/2005/8/layout/radial4"/>
    <dgm:cxn modelId="{4216EC2A-B449-4DFC-B7EA-3A2998A9CFD4}" type="presOf" srcId="{450B1F12-912B-44C9-BB15-03F870F1C1B8}" destId="{E12A5B17-1809-4E4E-87F5-D2517901DF00}" srcOrd="0" destOrd="0" presId="urn:microsoft.com/office/officeart/2005/8/layout/radial4"/>
    <dgm:cxn modelId="{7EEE17AF-A5CA-4A64-91F3-2BDD79812D2B}" type="presOf" srcId="{3F7DFF42-ED3D-4CD6-8448-877ABC7F6801}" destId="{D25B7A63-54D9-4DED-89FB-7983D49A5C5B}" srcOrd="0" destOrd="0" presId="urn:microsoft.com/office/officeart/2005/8/layout/radial4"/>
    <dgm:cxn modelId="{7A668C79-9CBE-44EA-B938-98D78B3F6131}" srcId="{2F78DCEE-995B-4346-A0DA-14098E38186A}" destId="{F5BA4C71-AFF0-4305-B2D8-D20823343E8E}" srcOrd="0" destOrd="0" parTransId="{35517EFD-CAC8-4800-9A6F-E8912296695C}" sibTransId="{89AC6339-0F30-4BAA-8665-8CA101BA97C1}"/>
    <dgm:cxn modelId="{98F412DB-80CD-463E-BF98-2901D57E3F55}" type="presOf" srcId="{35517EFD-CAC8-4800-9A6F-E8912296695C}" destId="{54C1B99E-263F-4ECA-8969-00FE38A11100}" srcOrd="0" destOrd="0" presId="urn:microsoft.com/office/officeart/2005/8/layout/radial4"/>
    <dgm:cxn modelId="{C7B2292C-FD93-44C4-BB5B-D72B926D1021}" srcId="{2F78DCEE-995B-4346-A0DA-14098E38186A}" destId="{3EC8DA94-9BCB-4B6A-83F3-33E820EC7E21}" srcOrd="5" destOrd="0" parTransId="{6095E82B-0ABF-4BDA-BF30-D79F65598343}" sibTransId="{6CDA802E-B31C-40FF-BCA7-B184A408EAF5}"/>
    <dgm:cxn modelId="{1597B6C9-967C-4ACA-829A-CBF30F1A4E5F}" srcId="{2F78DCEE-995B-4346-A0DA-14098E38186A}" destId="{C755B746-05C0-40DF-ACDF-75C5227EA8A2}" srcOrd="7" destOrd="0" parTransId="{1CC6A112-21C5-4020-BAD3-868A41EF3870}" sibTransId="{814003EE-271A-4D59-9B01-85670CFE4493}"/>
    <dgm:cxn modelId="{D3D4BE13-721E-4FB3-9F71-4DE0ED36F250}" srcId="{2F78DCEE-995B-4346-A0DA-14098E38186A}" destId="{45189DE6-2294-4A90-9D30-2B33F10FD202}" srcOrd="1" destOrd="0" parTransId="{09459980-F613-45DE-9CA5-2A92246E1790}" sibTransId="{16AC51D0-8A5B-40B3-8723-093DD3983895}"/>
    <dgm:cxn modelId="{CB7C7B4E-F792-48B3-935E-4806E518C821}" type="presOf" srcId="{E2FB52F1-5B7F-455A-BB5C-4C89E93BEDE3}" destId="{3C2CA158-01B5-44C3-9F57-90F5F52E64C6}" srcOrd="0" destOrd="0" presId="urn:microsoft.com/office/officeart/2005/8/layout/radial4"/>
    <dgm:cxn modelId="{7DC10256-FCB1-4133-AEBA-96828E2EB8E5}" srcId="{2F78DCEE-995B-4346-A0DA-14098E38186A}" destId="{54F29AC1-9471-414A-ABBB-2D788E3CFB83}" srcOrd="3" destOrd="0" parTransId="{1AAC181A-9135-4263-A2FE-7A14234712D1}" sibTransId="{A696B9D1-58FA-4E47-9F07-AAA9734E197C}"/>
    <dgm:cxn modelId="{F4C2F301-B487-4B11-A980-D4B7E3E75824}" type="presOf" srcId="{F5BA4C71-AFF0-4305-B2D8-D20823343E8E}" destId="{781B9043-4D3E-4806-9E61-E698814A2D70}" srcOrd="0" destOrd="0" presId="urn:microsoft.com/office/officeart/2005/8/layout/radial4"/>
    <dgm:cxn modelId="{A2EDBE5C-9B70-4EBB-B15D-170387112280}" type="presOf" srcId="{1CC6A112-21C5-4020-BAD3-868A41EF3870}" destId="{31BE0978-560E-422C-AB92-2277224987C4}" srcOrd="0" destOrd="0" presId="urn:microsoft.com/office/officeart/2005/8/layout/radial4"/>
    <dgm:cxn modelId="{9DE07559-6B2D-4C35-B896-AE15E0A171F2}" srcId="{2F78DCEE-995B-4346-A0DA-14098E38186A}" destId="{BA2214B5-32FA-4FD8-AE05-FE1172C11DE0}" srcOrd="4" destOrd="0" parTransId="{450B1F12-912B-44C9-BB15-03F870F1C1B8}" sibTransId="{CE19D83B-672E-4C08-BFA2-27EBC0265740}"/>
    <dgm:cxn modelId="{A8ACED7F-4419-4A01-A5C4-101972DAF755}" type="presOf" srcId="{54F29AC1-9471-414A-ABBB-2D788E3CFB83}" destId="{E118D6C0-E257-4E8F-B620-6BCB66624176}" srcOrd="0" destOrd="0" presId="urn:microsoft.com/office/officeart/2005/8/layout/radial4"/>
    <dgm:cxn modelId="{03662E57-AF52-4134-802B-7049B34AC3D8}" type="presOf" srcId="{3EC8DA94-9BCB-4B6A-83F3-33E820EC7E21}" destId="{94D6E8D9-4A66-4B83-A84B-E94EED5D7D74}" srcOrd="0" destOrd="0" presId="urn:microsoft.com/office/officeart/2005/8/layout/radial4"/>
    <dgm:cxn modelId="{9C83E24A-6C79-47F6-90F7-819976E02C07}" srcId="{2F78DCEE-995B-4346-A0DA-14098E38186A}" destId="{E7F21823-4EE9-4AE6-8841-BEE181935FF7}" srcOrd="8" destOrd="0" parTransId="{3F7DFF42-ED3D-4CD6-8448-877ABC7F6801}" sibTransId="{B92F3BBB-8E8E-48AA-893F-E41756161316}"/>
    <dgm:cxn modelId="{5DE53861-D2F5-49EE-AC83-0FDBAF5E2072}" type="presOf" srcId="{2F78DCEE-995B-4346-A0DA-14098E38186A}" destId="{51B53394-8F22-413C-8699-99892CA0A5CF}" srcOrd="0" destOrd="0" presId="urn:microsoft.com/office/officeart/2005/8/layout/radial4"/>
    <dgm:cxn modelId="{B14AD31E-3A93-4D4B-85A4-C3606D1DC35A}" srcId="{2F78DCEE-995B-4346-A0DA-14098E38186A}" destId="{E2FB52F1-5B7F-455A-BB5C-4C89E93BEDE3}" srcOrd="2" destOrd="0" parTransId="{9B41F27F-B96E-4550-B5B0-90D56FBCEE50}" sibTransId="{F770B32E-66EF-427E-8328-D788EA268269}"/>
    <dgm:cxn modelId="{6FF277D4-BC07-4766-8BC1-47B157F2F5BA}" type="presOf" srcId="{DB0C04BB-0AB9-494C-93BA-852087D07FCD}" destId="{83661D24-FB4A-466A-9414-8BD80C18D9D7}" srcOrd="0" destOrd="0" presId="urn:microsoft.com/office/officeart/2005/8/layout/radial4"/>
    <dgm:cxn modelId="{B29EF6CD-C62B-4084-A5A3-D0A15E29820E}" type="presOf" srcId="{09459980-F613-45DE-9CA5-2A92246E1790}" destId="{50C4A1A8-83C4-4CE5-BC96-495422B6686F}" srcOrd="0" destOrd="0" presId="urn:microsoft.com/office/officeart/2005/8/layout/radial4"/>
    <dgm:cxn modelId="{B8B25E0F-A490-431D-AD8A-0405A002EBAB}" type="presOf" srcId="{1AAC181A-9135-4263-A2FE-7A14234712D1}" destId="{9EE8F282-53AF-42DD-8959-01A2E1B0DFE4}" srcOrd="0" destOrd="0" presId="urn:microsoft.com/office/officeart/2005/8/layout/radial4"/>
    <dgm:cxn modelId="{8D0158F5-50E9-4CD2-B1DF-74903811251A}" srcId="{2F78DCEE-995B-4346-A0DA-14098E38186A}" destId="{424CA371-1180-4968-A10E-6B0D897E48D6}" srcOrd="6" destOrd="0" parTransId="{EACDDC25-2CC1-4E6C-A0DC-C51DDD074C2C}" sibTransId="{2A0A0824-B823-46F1-B982-9C17A13F688A}"/>
    <dgm:cxn modelId="{65A1CE41-C636-4C4C-8574-2DA20F8535D7}" type="presOf" srcId="{E7F21823-4EE9-4AE6-8841-BEE181935FF7}" destId="{CD2D6646-96E5-4AB3-8D72-F478D50B8E09}" srcOrd="0" destOrd="0" presId="urn:microsoft.com/office/officeart/2005/8/layout/radial4"/>
    <dgm:cxn modelId="{54141E01-53E5-422B-8380-E9C1D2AA7D98}" type="presParOf" srcId="{83661D24-FB4A-466A-9414-8BD80C18D9D7}" destId="{51B53394-8F22-413C-8699-99892CA0A5CF}" srcOrd="0" destOrd="0" presId="urn:microsoft.com/office/officeart/2005/8/layout/radial4"/>
    <dgm:cxn modelId="{B780D8C4-C45D-41CD-85CB-E5A0F597B222}" type="presParOf" srcId="{83661D24-FB4A-466A-9414-8BD80C18D9D7}" destId="{54C1B99E-263F-4ECA-8969-00FE38A11100}" srcOrd="1" destOrd="0" presId="urn:microsoft.com/office/officeart/2005/8/layout/radial4"/>
    <dgm:cxn modelId="{80DE47CA-8058-4DA3-A250-E261F2CFAC0C}" type="presParOf" srcId="{83661D24-FB4A-466A-9414-8BD80C18D9D7}" destId="{781B9043-4D3E-4806-9E61-E698814A2D70}" srcOrd="2" destOrd="0" presId="urn:microsoft.com/office/officeart/2005/8/layout/radial4"/>
    <dgm:cxn modelId="{3DD14B38-FCE0-4EA2-A439-097F224AA495}" type="presParOf" srcId="{83661D24-FB4A-466A-9414-8BD80C18D9D7}" destId="{50C4A1A8-83C4-4CE5-BC96-495422B6686F}" srcOrd="3" destOrd="0" presId="urn:microsoft.com/office/officeart/2005/8/layout/radial4"/>
    <dgm:cxn modelId="{AAED2275-F4A0-41F4-9003-F9A65C58DFCB}" type="presParOf" srcId="{83661D24-FB4A-466A-9414-8BD80C18D9D7}" destId="{F8A941C9-C749-4716-AF05-98DE0EC4CD3C}" srcOrd="4" destOrd="0" presId="urn:microsoft.com/office/officeart/2005/8/layout/radial4"/>
    <dgm:cxn modelId="{A8233732-7EAA-4F58-8106-9744105F6B3D}" type="presParOf" srcId="{83661D24-FB4A-466A-9414-8BD80C18D9D7}" destId="{0AA76DD5-066D-43B2-B800-5198BACEA351}" srcOrd="5" destOrd="0" presId="urn:microsoft.com/office/officeart/2005/8/layout/radial4"/>
    <dgm:cxn modelId="{C576D3D9-93B9-42F2-9EF9-6FAF26616BE6}" type="presParOf" srcId="{83661D24-FB4A-466A-9414-8BD80C18D9D7}" destId="{3C2CA158-01B5-44C3-9F57-90F5F52E64C6}" srcOrd="6" destOrd="0" presId="urn:microsoft.com/office/officeart/2005/8/layout/radial4"/>
    <dgm:cxn modelId="{7730A202-D3AE-4DE7-8E69-931BA3F9572C}" type="presParOf" srcId="{83661D24-FB4A-466A-9414-8BD80C18D9D7}" destId="{9EE8F282-53AF-42DD-8959-01A2E1B0DFE4}" srcOrd="7" destOrd="0" presId="urn:microsoft.com/office/officeart/2005/8/layout/radial4"/>
    <dgm:cxn modelId="{1A5715E3-FCC1-4440-9F75-4D83AF79546C}" type="presParOf" srcId="{83661D24-FB4A-466A-9414-8BD80C18D9D7}" destId="{E118D6C0-E257-4E8F-B620-6BCB66624176}" srcOrd="8" destOrd="0" presId="urn:microsoft.com/office/officeart/2005/8/layout/radial4"/>
    <dgm:cxn modelId="{1DBDCDAE-0CBA-4A7F-AF49-1CC9E5D5BA19}" type="presParOf" srcId="{83661D24-FB4A-466A-9414-8BD80C18D9D7}" destId="{E12A5B17-1809-4E4E-87F5-D2517901DF00}" srcOrd="9" destOrd="0" presId="urn:microsoft.com/office/officeart/2005/8/layout/radial4"/>
    <dgm:cxn modelId="{27490E7C-8DD9-4424-A76C-716D18130897}" type="presParOf" srcId="{83661D24-FB4A-466A-9414-8BD80C18D9D7}" destId="{DE0D79DB-A936-43EA-9ABE-CCD1785A9B32}" srcOrd="10" destOrd="0" presId="urn:microsoft.com/office/officeart/2005/8/layout/radial4"/>
    <dgm:cxn modelId="{07310AED-CBB4-4C48-A593-E6E7B8C042AF}" type="presParOf" srcId="{83661D24-FB4A-466A-9414-8BD80C18D9D7}" destId="{6D8D62B1-8770-4C2E-8C9D-E22DC0FD8428}" srcOrd="11" destOrd="0" presId="urn:microsoft.com/office/officeart/2005/8/layout/radial4"/>
    <dgm:cxn modelId="{F695A21E-2369-426C-B201-400993D43B14}" type="presParOf" srcId="{83661D24-FB4A-466A-9414-8BD80C18D9D7}" destId="{94D6E8D9-4A66-4B83-A84B-E94EED5D7D74}" srcOrd="12" destOrd="0" presId="urn:microsoft.com/office/officeart/2005/8/layout/radial4"/>
    <dgm:cxn modelId="{C50F3F5D-42F2-45FE-B0B1-436C1BC27301}" type="presParOf" srcId="{83661D24-FB4A-466A-9414-8BD80C18D9D7}" destId="{5CEDE791-BB20-4DBA-9332-0BF57A5EA83B}" srcOrd="13" destOrd="0" presId="urn:microsoft.com/office/officeart/2005/8/layout/radial4"/>
    <dgm:cxn modelId="{8F291F09-2BDC-454B-AEB9-4B4FE431B506}" type="presParOf" srcId="{83661D24-FB4A-466A-9414-8BD80C18D9D7}" destId="{9FE35926-D54C-4A48-8332-108344675E7E}" srcOrd="14" destOrd="0" presId="urn:microsoft.com/office/officeart/2005/8/layout/radial4"/>
    <dgm:cxn modelId="{0DE859CA-CA6A-40E6-8D9D-648706532254}" type="presParOf" srcId="{83661D24-FB4A-466A-9414-8BD80C18D9D7}" destId="{31BE0978-560E-422C-AB92-2277224987C4}" srcOrd="15" destOrd="0" presId="urn:microsoft.com/office/officeart/2005/8/layout/radial4"/>
    <dgm:cxn modelId="{BC3D8298-7A22-4E30-A095-43314EEEBE3E}" type="presParOf" srcId="{83661D24-FB4A-466A-9414-8BD80C18D9D7}" destId="{F4F547E0-4A1B-48B2-AC38-D2AC1DA14384}" srcOrd="16" destOrd="0" presId="urn:microsoft.com/office/officeart/2005/8/layout/radial4"/>
    <dgm:cxn modelId="{2036CFB2-8A8B-42BC-BCE7-184234AE3BDF}" type="presParOf" srcId="{83661D24-FB4A-466A-9414-8BD80C18D9D7}" destId="{D25B7A63-54D9-4DED-89FB-7983D49A5C5B}" srcOrd="17" destOrd="0" presId="urn:microsoft.com/office/officeart/2005/8/layout/radial4"/>
    <dgm:cxn modelId="{B76B36C0-F1AD-4AF9-9828-F071DA4DD2F1}" type="presParOf" srcId="{83661D24-FB4A-466A-9414-8BD80C18D9D7}" destId="{CD2D6646-96E5-4AB3-8D72-F478D50B8E09}" srcOrd="18" destOrd="0" presId="urn:microsoft.com/office/officeart/2005/8/layout/radial4"/>
  </dgm:cxnLst>
  <dgm:bg>
    <a:effectLst>
      <a:outerShdw blurRad="50800" dist="38100" dir="8100000" algn="tr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41D99B2-88AE-484F-A347-3A1B3B47CF50}" type="doc">
      <dgm:prSet loTypeId="urn:microsoft.com/office/officeart/2005/8/layout/radial6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E0495A8C-E60F-4963-967A-D1F3381FD055}">
      <dgm:prSet phldrT="[Текст]" custT="1"/>
      <dgm:spPr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  <dgm:t>
        <a:bodyPr/>
        <a:lstStyle/>
        <a:p>
          <a:pPr>
            <a:lnSpc>
              <a:spcPts val="1800"/>
            </a:lnSpc>
          </a:pPr>
          <a:r>
            <a:rPr lang="ru-RU" sz="2000" b="1" dirty="0" smtClean="0"/>
            <a:t>Начинающий бизнес, молодежь</a:t>
          </a:r>
          <a:endParaRPr lang="ru-RU" sz="2000" b="1" dirty="0"/>
        </a:p>
      </dgm:t>
    </dgm:pt>
    <dgm:pt modelId="{82D703D3-C365-4555-8FA8-CAD62C3A3C95}" type="parTrans" cxnId="{307CD235-A542-4909-9EBF-DD38DEFD73AA}">
      <dgm:prSet/>
      <dgm:spPr/>
      <dgm:t>
        <a:bodyPr/>
        <a:lstStyle/>
        <a:p>
          <a:pPr>
            <a:lnSpc>
              <a:spcPts val="1800"/>
            </a:lnSpc>
          </a:pPr>
          <a:endParaRPr lang="ru-RU" sz="2000" b="1"/>
        </a:p>
      </dgm:t>
    </dgm:pt>
    <dgm:pt modelId="{7639EF0B-FD9D-48B4-97BC-716F067F885E}" type="sibTrans" cxnId="{307CD235-A542-4909-9EBF-DD38DEFD73AA}">
      <dgm:prSet/>
      <dgm:spPr/>
      <dgm:t>
        <a:bodyPr/>
        <a:lstStyle/>
        <a:p>
          <a:pPr>
            <a:lnSpc>
              <a:spcPts val="1800"/>
            </a:lnSpc>
          </a:pPr>
          <a:endParaRPr lang="ru-RU" sz="2000" b="1"/>
        </a:p>
      </dgm:t>
    </dgm:pt>
    <dgm:pt modelId="{7D9AFF13-B028-40B9-AC71-7762CB3797DD}">
      <dgm:prSet phldrT="[Текст]" custT="1"/>
      <dgm:spPr>
        <a:solidFill>
          <a:schemeClr val="accent6"/>
        </a:solidFill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  <dgm:t>
        <a:bodyPr/>
        <a:lstStyle/>
        <a:p>
          <a:pPr>
            <a:lnSpc>
              <a:spcPts val="1800"/>
            </a:lnSpc>
          </a:pPr>
          <a:r>
            <a:rPr lang="ru-RU" sz="2000" b="1" dirty="0" smtClean="0"/>
            <a:t>Гранты лучшим молодым предпринимателям </a:t>
          </a:r>
          <a:r>
            <a:rPr lang="ru-RU" sz="2000" b="1" dirty="0" smtClean="0">
              <a:solidFill>
                <a:srgbClr val="FFFF00"/>
              </a:solidFill>
            </a:rPr>
            <a:t>(до 100 тыс. руб.)</a:t>
          </a:r>
          <a:endParaRPr lang="ru-RU" sz="2000" b="1" dirty="0">
            <a:solidFill>
              <a:srgbClr val="FFFF00"/>
            </a:solidFill>
          </a:endParaRPr>
        </a:p>
      </dgm:t>
    </dgm:pt>
    <dgm:pt modelId="{5E0D25E5-59A8-4629-986F-66DC5C8FCC89}" type="parTrans" cxnId="{1935FDC8-22C8-4326-BA64-9DF984A770C7}">
      <dgm:prSet/>
      <dgm:spPr/>
      <dgm:t>
        <a:bodyPr/>
        <a:lstStyle/>
        <a:p>
          <a:pPr>
            <a:lnSpc>
              <a:spcPts val="1800"/>
            </a:lnSpc>
          </a:pPr>
          <a:endParaRPr lang="ru-RU" sz="2000" b="1"/>
        </a:p>
      </dgm:t>
    </dgm:pt>
    <dgm:pt modelId="{CA67B55E-6042-43B8-B877-8FAC300F2382}" type="sibTrans" cxnId="{1935FDC8-22C8-4326-BA64-9DF984A770C7}">
      <dgm:prSet/>
      <dgm:spPr>
        <a:solidFill>
          <a:schemeClr val="accent6"/>
        </a:solidFill>
      </dgm:spPr>
      <dgm:t>
        <a:bodyPr/>
        <a:lstStyle/>
        <a:p>
          <a:pPr>
            <a:lnSpc>
              <a:spcPts val="1800"/>
            </a:lnSpc>
          </a:pPr>
          <a:endParaRPr lang="ru-RU" sz="2000" b="1"/>
        </a:p>
      </dgm:t>
    </dgm:pt>
    <dgm:pt modelId="{73A8F25A-88A1-4926-A262-00C3051BB73B}">
      <dgm:prSet phldrT="[Текст]" custT="1"/>
      <dgm:spPr>
        <a:solidFill>
          <a:schemeClr val="accent2"/>
        </a:solidFill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  <dgm:t>
        <a:bodyPr/>
        <a:lstStyle/>
        <a:p>
          <a:pPr>
            <a:lnSpc>
              <a:spcPts val="1800"/>
            </a:lnSpc>
          </a:pPr>
          <a:r>
            <a:rPr lang="ru-RU" sz="2000" b="1" dirty="0" smtClean="0"/>
            <a:t>Гранты  на открытие собственного дела </a:t>
          </a:r>
          <a:r>
            <a:rPr lang="ru-RU" sz="2000" b="1" dirty="0" smtClean="0">
              <a:solidFill>
                <a:srgbClr val="FFFF00"/>
              </a:solidFill>
            </a:rPr>
            <a:t>(до 300 тыс. руб.)</a:t>
          </a:r>
          <a:endParaRPr lang="ru-RU" sz="2000" b="1" dirty="0">
            <a:solidFill>
              <a:srgbClr val="FFFF00"/>
            </a:solidFill>
          </a:endParaRPr>
        </a:p>
      </dgm:t>
    </dgm:pt>
    <dgm:pt modelId="{C8C7B36C-D4CB-4176-A2F6-819F80DF2F99}" type="parTrans" cxnId="{750404DC-F5D7-45F3-8B06-415E8F3D6CA7}">
      <dgm:prSet/>
      <dgm:spPr/>
      <dgm:t>
        <a:bodyPr/>
        <a:lstStyle/>
        <a:p>
          <a:pPr>
            <a:lnSpc>
              <a:spcPts val="1800"/>
            </a:lnSpc>
          </a:pPr>
          <a:endParaRPr lang="ru-RU" sz="2000" b="1"/>
        </a:p>
      </dgm:t>
    </dgm:pt>
    <dgm:pt modelId="{67D1E34D-8059-4879-BB30-843F6BB7BE5E}" type="sibTrans" cxnId="{750404DC-F5D7-45F3-8B06-415E8F3D6CA7}">
      <dgm:prSet/>
      <dgm:spPr>
        <a:solidFill>
          <a:schemeClr val="accent2"/>
        </a:solidFill>
      </dgm:spPr>
      <dgm:t>
        <a:bodyPr/>
        <a:lstStyle/>
        <a:p>
          <a:pPr>
            <a:lnSpc>
              <a:spcPts val="1800"/>
            </a:lnSpc>
          </a:pPr>
          <a:endParaRPr lang="ru-RU" sz="2000" b="1"/>
        </a:p>
      </dgm:t>
    </dgm:pt>
    <dgm:pt modelId="{A5D36491-6450-4110-833F-5C3FE90C9119}">
      <dgm:prSet phldrT="[Текст]" custT="1"/>
      <dgm:spPr>
        <a:solidFill>
          <a:schemeClr val="accent4"/>
        </a:solidFill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  <dgm:t>
        <a:bodyPr/>
        <a:lstStyle/>
        <a:p>
          <a:pPr>
            <a:lnSpc>
              <a:spcPts val="1800"/>
            </a:lnSpc>
          </a:pPr>
          <a:r>
            <a:rPr lang="ru-RU" sz="2000" b="1" dirty="0" smtClean="0"/>
            <a:t>Гранты на создание инновационной компании </a:t>
          </a:r>
        </a:p>
        <a:p>
          <a:pPr>
            <a:lnSpc>
              <a:spcPts val="1800"/>
            </a:lnSpc>
          </a:pPr>
          <a:r>
            <a:rPr lang="ru-RU" sz="2000" b="1" dirty="0" smtClean="0">
              <a:solidFill>
                <a:srgbClr val="FFFF00"/>
              </a:solidFill>
            </a:rPr>
            <a:t>(</a:t>
          </a:r>
          <a:r>
            <a:rPr lang="ru-RU" sz="2000" b="1" smtClean="0">
              <a:solidFill>
                <a:srgbClr val="FFFF00"/>
              </a:solidFill>
            </a:rPr>
            <a:t>до 500 тыс. </a:t>
          </a:r>
          <a:r>
            <a:rPr lang="ru-RU" sz="2000" b="1" dirty="0" smtClean="0">
              <a:solidFill>
                <a:srgbClr val="FFFF00"/>
              </a:solidFill>
            </a:rPr>
            <a:t>руб.)</a:t>
          </a:r>
          <a:endParaRPr lang="ru-RU" sz="2000" b="1" dirty="0">
            <a:solidFill>
              <a:srgbClr val="FFFF00"/>
            </a:solidFill>
          </a:endParaRPr>
        </a:p>
      </dgm:t>
    </dgm:pt>
    <dgm:pt modelId="{7510EF4E-E703-4F8B-A380-3ABF64B9BDE0}" type="parTrans" cxnId="{DAA3B714-B18D-4BD6-98F0-0EE898B5FF42}">
      <dgm:prSet/>
      <dgm:spPr/>
      <dgm:t>
        <a:bodyPr/>
        <a:lstStyle/>
        <a:p>
          <a:pPr>
            <a:lnSpc>
              <a:spcPts val="1800"/>
            </a:lnSpc>
          </a:pPr>
          <a:endParaRPr lang="ru-RU" sz="2000" b="1"/>
        </a:p>
      </dgm:t>
    </dgm:pt>
    <dgm:pt modelId="{E50BEA0D-E8C9-4CA7-BD65-495C4147A01F}" type="sibTrans" cxnId="{DAA3B714-B18D-4BD6-98F0-0EE898B5FF42}">
      <dgm:prSet/>
      <dgm:spPr>
        <a:solidFill>
          <a:schemeClr val="accent4"/>
        </a:solidFill>
      </dgm:spPr>
      <dgm:t>
        <a:bodyPr/>
        <a:lstStyle/>
        <a:p>
          <a:pPr>
            <a:lnSpc>
              <a:spcPts val="1800"/>
            </a:lnSpc>
          </a:pPr>
          <a:endParaRPr lang="ru-RU" sz="2000" b="1"/>
        </a:p>
      </dgm:t>
    </dgm:pt>
    <dgm:pt modelId="{538A39B5-40F7-4721-9051-0DCC38E37138}">
      <dgm:prSet phldrT="[Текст]" custT="1"/>
      <dgm:spPr>
        <a:solidFill>
          <a:schemeClr val="accent2"/>
        </a:solidFill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gm:spPr>
      <dgm:t>
        <a:bodyPr/>
        <a:lstStyle/>
        <a:p>
          <a:pPr>
            <a:lnSpc>
              <a:spcPts val="1800"/>
            </a:lnSpc>
          </a:pPr>
          <a:r>
            <a:rPr lang="ru-RU" sz="2000" b="1" dirty="0" smtClean="0"/>
            <a:t>Льготные займы 8.25%</a:t>
          </a:r>
        </a:p>
        <a:p>
          <a:pPr>
            <a:lnSpc>
              <a:spcPts val="1800"/>
            </a:lnSpc>
          </a:pPr>
          <a:r>
            <a:rPr lang="ru-RU" sz="2000" b="1" dirty="0" smtClean="0">
              <a:solidFill>
                <a:srgbClr val="FFFF00"/>
              </a:solidFill>
            </a:rPr>
            <a:t>(до 1 млн. руб. )</a:t>
          </a:r>
          <a:endParaRPr lang="ru-RU" sz="2000" b="1" dirty="0">
            <a:solidFill>
              <a:srgbClr val="FFFF00"/>
            </a:solidFill>
          </a:endParaRPr>
        </a:p>
      </dgm:t>
    </dgm:pt>
    <dgm:pt modelId="{B2705BF8-7E1B-433B-BBA9-D235701225E1}" type="parTrans" cxnId="{F619FC30-1034-41D5-882C-37778C229635}">
      <dgm:prSet/>
      <dgm:spPr/>
      <dgm:t>
        <a:bodyPr/>
        <a:lstStyle/>
        <a:p>
          <a:pPr>
            <a:lnSpc>
              <a:spcPts val="1800"/>
            </a:lnSpc>
          </a:pPr>
          <a:endParaRPr lang="ru-RU" sz="2000" b="1"/>
        </a:p>
      </dgm:t>
    </dgm:pt>
    <dgm:pt modelId="{6E591E10-00E1-43A8-95A5-D814E4C7758F}" type="sibTrans" cxnId="{F619FC30-1034-41D5-882C-37778C229635}">
      <dgm:prSet/>
      <dgm:spPr>
        <a:solidFill>
          <a:schemeClr val="accent2"/>
        </a:solidFill>
      </dgm:spPr>
      <dgm:t>
        <a:bodyPr/>
        <a:lstStyle/>
        <a:p>
          <a:pPr>
            <a:lnSpc>
              <a:spcPts val="1800"/>
            </a:lnSpc>
          </a:pPr>
          <a:endParaRPr lang="ru-RU" sz="2000" b="1"/>
        </a:p>
      </dgm:t>
    </dgm:pt>
    <dgm:pt modelId="{54462C82-27BF-4869-A739-F30D1D1A6D00}" type="pres">
      <dgm:prSet presAssocID="{F41D99B2-88AE-484F-A347-3A1B3B47CF50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86F93C-F1C1-4D56-803B-6031F36825ED}" type="pres">
      <dgm:prSet presAssocID="{E0495A8C-E60F-4963-967A-D1F3381FD055}" presName="centerShape" presStyleLbl="node0" presStyleIdx="0" presStyleCnt="1" custScaleX="126804" custScaleY="123069" custLinFactNeighborX="-629" custLinFactNeighborY="-1706"/>
      <dgm:spPr/>
      <dgm:t>
        <a:bodyPr/>
        <a:lstStyle/>
        <a:p>
          <a:endParaRPr lang="ru-RU"/>
        </a:p>
      </dgm:t>
    </dgm:pt>
    <dgm:pt modelId="{51B3E1BA-296A-4E0D-A492-BA1A86878024}" type="pres">
      <dgm:prSet presAssocID="{7D9AFF13-B028-40B9-AC71-7762CB3797DD}" presName="node" presStyleLbl="node1" presStyleIdx="0" presStyleCnt="4" custScaleX="2505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D6E7D5-0CE5-479E-B92C-832772D3557C}" type="pres">
      <dgm:prSet presAssocID="{7D9AFF13-B028-40B9-AC71-7762CB3797DD}" presName="dummy" presStyleCnt="0"/>
      <dgm:spPr/>
    </dgm:pt>
    <dgm:pt modelId="{F454B129-7B09-4C77-9FBD-D7AE31D13F73}" type="pres">
      <dgm:prSet presAssocID="{CA67B55E-6042-43B8-B877-8FAC300F2382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173E560-7100-4720-93CF-0A508C7D3845}" type="pres">
      <dgm:prSet presAssocID="{73A8F25A-88A1-4926-A262-00C3051BB73B}" presName="node" presStyleLbl="node1" presStyleIdx="1" presStyleCnt="4" custScaleX="219285" custRadScaleRad="135552" custRadScaleInc="-8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82F2A7-4BB7-4197-978E-AE9564601D01}" type="pres">
      <dgm:prSet presAssocID="{73A8F25A-88A1-4926-A262-00C3051BB73B}" presName="dummy" presStyleCnt="0"/>
      <dgm:spPr/>
    </dgm:pt>
    <dgm:pt modelId="{DBC8A306-A0AD-4B0C-A6CA-E1C8E54A1A28}" type="pres">
      <dgm:prSet presAssocID="{67D1E34D-8059-4879-BB30-843F6BB7BE5E}" presName="sibTrans" presStyleLbl="sibTrans2D1" presStyleIdx="1" presStyleCnt="4"/>
      <dgm:spPr/>
      <dgm:t>
        <a:bodyPr/>
        <a:lstStyle/>
        <a:p>
          <a:endParaRPr lang="ru-RU"/>
        </a:p>
      </dgm:t>
    </dgm:pt>
    <dgm:pt modelId="{5FCEDACA-146D-4E76-904D-66C605326F72}" type="pres">
      <dgm:prSet presAssocID="{A5D36491-6450-4110-833F-5C3FE90C9119}" presName="node" presStyleLbl="node1" presStyleIdx="2" presStyleCnt="4" custScaleX="234050" custRadScaleRad="94827" custRadScaleInc="-15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84E2DE-C454-4A02-B141-CCA7EC622AD2}" type="pres">
      <dgm:prSet presAssocID="{A5D36491-6450-4110-833F-5C3FE90C9119}" presName="dummy" presStyleCnt="0"/>
      <dgm:spPr/>
    </dgm:pt>
    <dgm:pt modelId="{E498628A-6070-4C4C-B0E1-02776E8988C1}" type="pres">
      <dgm:prSet presAssocID="{E50BEA0D-E8C9-4CA7-BD65-495C4147A01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64E285BC-7202-438A-8F05-1679D6E8B90E}" type="pres">
      <dgm:prSet presAssocID="{538A39B5-40F7-4721-9051-0DCC38E37138}" presName="node" presStyleLbl="node1" presStyleIdx="3" presStyleCnt="4" custScaleX="189665" custRadScaleRad="133829" custRadScaleInc="-209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F3FE46-5564-4650-A2F6-072E256DDFB1}" type="pres">
      <dgm:prSet presAssocID="{538A39B5-40F7-4721-9051-0DCC38E37138}" presName="dummy" presStyleCnt="0"/>
      <dgm:spPr/>
    </dgm:pt>
    <dgm:pt modelId="{B93F1B7D-54B5-45B5-959D-72467F076B42}" type="pres">
      <dgm:prSet presAssocID="{6E591E10-00E1-43A8-95A5-D814E4C7758F}" presName="sibTrans" presStyleLbl="sibTrans2D1" presStyleIdx="3" presStyleCnt="4"/>
      <dgm:spPr/>
      <dgm:t>
        <a:bodyPr/>
        <a:lstStyle/>
        <a:p>
          <a:endParaRPr lang="ru-RU"/>
        </a:p>
      </dgm:t>
    </dgm:pt>
  </dgm:ptLst>
  <dgm:cxnLst>
    <dgm:cxn modelId="{225B99AC-9A6A-47B9-AD07-766EE4586E0E}" type="presOf" srcId="{F41D99B2-88AE-484F-A347-3A1B3B47CF50}" destId="{54462C82-27BF-4869-A739-F30D1D1A6D00}" srcOrd="0" destOrd="0" presId="urn:microsoft.com/office/officeart/2005/8/layout/radial6"/>
    <dgm:cxn modelId="{307CD235-A542-4909-9EBF-DD38DEFD73AA}" srcId="{F41D99B2-88AE-484F-A347-3A1B3B47CF50}" destId="{E0495A8C-E60F-4963-967A-D1F3381FD055}" srcOrd="0" destOrd="0" parTransId="{82D703D3-C365-4555-8FA8-CAD62C3A3C95}" sibTransId="{7639EF0B-FD9D-48B4-97BC-716F067F885E}"/>
    <dgm:cxn modelId="{5BE0746E-99E8-4E7A-838A-62C17E7EF4FE}" type="presOf" srcId="{7D9AFF13-B028-40B9-AC71-7762CB3797DD}" destId="{51B3E1BA-296A-4E0D-A492-BA1A86878024}" srcOrd="0" destOrd="0" presId="urn:microsoft.com/office/officeart/2005/8/layout/radial6"/>
    <dgm:cxn modelId="{D8E7CE66-EFC8-4958-BD33-5515C3551F54}" type="presOf" srcId="{538A39B5-40F7-4721-9051-0DCC38E37138}" destId="{64E285BC-7202-438A-8F05-1679D6E8B90E}" srcOrd="0" destOrd="0" presId="urn:microsoft.com/office/officeart/2005/8/layout/radial6"/>
    <dgm:cxn modelId="{1935FDC8-22C8-4326-BA64-9DF984A770C7}" srcId="{E0495A8C-E60F-4963-967A-D1F3381FD055}" destId="{7D9AFF13-B028-40B9-AC71-7762CB3797DD}" srcOrd="0" destOrd="0" parTransId="{5E0D25E5-59A8-4629-986F-66DC5C8FCC89}" sibTransId="{CA67B55E-6042-43B8-B877-8FAC300F2382}"/>
    <dgm:cxn modelId="{073370FF-0193-4F25-A6B1-BC80E756C649}" type="presOf" srcId="{A5D36491-6450-4110-833F-5C3FE90C9119}" destId="{5FCEDACA-146D-4E76-904D-66C605326F72}" srcOrd="0" destOrd="0" presId="urn:microsoft.com/office/officeart/2005/8/layout/radial6"/>
    <dgm:cxn modelId="{364CC9F0-1B95-44E1-9680-DB34F9B05A5A}" type="presOf" srcId="{E50BEA0D-E8C9-4CA7-BD65-495C4147A01F}" destId="{E498628A-6070-4C4C-B0E1-02776E8988C1}" srcOrd="0" destOrd="0" presId="urn:microsoft.com/office/officeart/2005/8/layout/radial6"/>
    <dgm:cxn modelId="{43D4369B-EA04-4A04-B7A2-E339EA54700E}" type="presOf" srcId="{E0495A8C-E60F-4963-967A-D1F3381FD055}" destId="{A886F93C-F1C1-4D56-803B-6031F36825ED}" srcOrd="0" destOrd="0" presId="urn:microsoft.com/office/officeart/2005/8/layout/radial6"/>
    <dgm:cxn modelId="{118F8BCD-AA87-42F0-8A93-5CABF092569C}" type="presOf" srcId="{67D1E34D-8059-4879-BB30-843F6BB7BE5E}" destId="{DBC8A306-A0AD-4B0C-A6CA-E1C8E54A1A28}" srcOrd="0" destOrd="0" presId="urn:microsoft.com/office/officeart/2005/8/layout/radial6"/>
    <dgm:cxn modelId="{4212F616-1E14-4C15-82F4-A19DDCBE46E2}" type="presOf" srcId="{6E591E10-00E1-43A8-95A5-D814E4C7758F}" destId="{B93F1B7D-54B5-45B5-959D-72467F076B42}" srcOrd="0" destOrd="0" presId="urn:microsoft.com/office/officeart/2005/8/layout/radial6"/>
    <dgm:cxn modelId="{750404DC-F5D7-45F3-8B06-415E8F3D6CA7}" srcId="{E0495A8C-E60F-4963-967A-D1F3381FD055}" destId="{73A8F25A-88A1-4926-A262-00C3051BB73B}" srcOrd="1" destOrd="0" parTransId="{C8C7B36C-D4CB-4176-A2F6-819F80DF2F99}" sibTransId="{67D1E34D-8059-4879-BB30-843F6BB7BE5E}"/>
    <dgm:cxn modelId="{DAA3B714-B18D-4BD6-98F0-0EE898B5FF42}" srcId="{E0495A8C-E60F-4963-967A-D1F3381FD055}" destId="{A5D36491-6450-4110-833F-5C3FE90C9119}" srcOrd="2" destOrd="0" parTransId="{7510EF4E-E703-4F8B-A380-3ABF64B9BDE0}" sibTransId="{E50BEA0D-E8C9-4CA7-BD65-495C4147A01F}"/>
    <dgm:cxn modelId="{198748DD-4E23-4C2F-9725-1922ED3FE8F5}" type="presOf" srcId="{CA67B55E-6042-43B8-B877-8FAC300F2382}" destId="{F454B129-7B09-4C77-9FBD-D7AE31D13F73}" srcOrd="0" destOrd="0" presId="urn:microsoft.com/office/officeart/2005/8/layout/radial6"/>
    <dgm:cxn modelId="{A986997C-6A2E-46FD-8FA8-A1F374A27BAD}" type="presOf" srcId="{73A8F25A-88A1-4926-A262-00C3051BB73B}" destId="{A173E560-7100-4720-93CF-0A508C7D3845}" srcOrd="0" destOrd="0" presId="urn:microsoft.com/office/officeart/2005/8/layout/radial6"/>
    <dgm:cxn modelId="{F619FC30-1034-41D5-882C-37778C229635}" srcId="{E0495A8C-E60F-4963-967A-D1F3381FD055}" destId="{538A39B5-40F7-4721-9051-0DCC38E37138}" srcOrd="3" destOrd="0" parTransId="{B2705BF8-7E1B-433B-BBA9-D235701225E1}" sibTransId="{6E591E10-00E1-43A8-95A5-D814E4C7758F}"/>
    <dgm:cxn modelId="{E5E42A3A-D9A5-4031-A52B-1EE73F787AFF}" type="presParOf" srcId="{54462C82-27BF-4869-A739-F30D1D1A6D00}" destId="{A886F93C-F1C1-4D56-803B-6031F36825ED}" srcOrd="0" destOrd="0" presId="urn:microsoft.com/office/officeart/2005/8/layout/radial6"/>
    <dgm:cxn modelId="{7DBA0DCC-4869-4A6A-98AB-CB463CF2C1E3}" type="presParOf" srcId="{54462C82-27BF-4869-A739-F30D1D1A6D00}" destId="{51B3E1BA-296A-4E0D-A492-BA1A86878024}" srcOrd="1" destOrd="0" presId="urn:microsoft.com/office/officeart/2005/8/layout/radial6"/>
    <dgm:cxn modelId="{1C15F94E-4C5E-448D-A49F-8B98CA8B74D4}" type="presParOf" srcId="{54462C82-27BF-4869-A739-F30D1D1A6D00}" destId="{32D6E7D5-0CE5-479E-B92C-832772D3557C}" srcOrd="2" destOrd="0" presId="urn:microsoft.com/office/officeart/2005/8/layout/radial6"/>
    <dgm:cxn modelId="{B289A1DE-C687-4AF5-BE2D-96EB883AD05D}" type="presParOf" srcId="{54462C82-27BF-4869-A739-F30D1D1A6D00}" destId="{F454B129-7B09-4C77-9FBD-D7AE31D13F73}" srcOrd="3" destOrd="0" presId="urn:microsoft.com/office/officeart/2005/8/layout/radial6"/>
    <dgm:cxn modelId="{6D03C8B4-CDE1-42C5-906F-A9228A83631C}" type="presParOf" srcId="{54462C82-27BF-4869-A739-F30D1D1A6D00}" destId="{A173E560-7100-4720-93CF-0A508C7D3845}" srcOrd="4" destOrd="0" presId="urn:microsoft.com/office/officeart/2005/8/layout/radial6"/>
    <dgm:cxn modelId="{1A6FF481-3B7D-4613-8A90-E395635ED28B}" type="presParOf" srcId="{54462C82-27BF-4869-A739-F30D1D1A6D00}" destId="{4B82F2A7-4BB7-4197-978E-AE9564601D01}" srcOrd="5" destOrd="0" presId="urn:microsoft.com/office/officeart/2005/8/layout/radial6"/>
    <dgm:cxn modelId="{46018676-767A-47F6-888F-E9CDE90FD795}" type="presParOf" srcId="{54462C82-27BF-4869-A739-F30D1D1A6D00}" destId="{DBC8A306-A0AD-4B0C-A6CA-E1C8E54A1A28}" srcOrd="6" destOrd="0" presId="urn:microsoft.com/office/officeart/2005/8/layout/radial6"/>
    <dgm:cxn modelId="{3E850302-C445-44B5-9DBF-C9C6EF2EECC3}" type="presParOf" srcId="{54462C82-27BF-4869-A739-F30D1D1A6D00}" destId="{5FCEDACA-146D-4E76-904D-66C605326F72}" srcOrd="7" destOrd="0" presId="urn:microsoft.com/office/officeart/2005/8/layout/radial6"/>
    <dgm:cxn modelId="{E31E0D85-5C5E-4EFB-8DC9-1A78205EF5F6}" type="presParOf" srcId="{54462C82-27BF-4869-A739-F30D1D1A6D00}" destId="{FC84E2DE-C454-4A02-B141-CCA7EC622AD2}" srcOrd="8" destOrd="0" presId="urn:microsoft.com/office/officeart/2005/8/layout/radial6"/>
    <dgm:cxn modelId="{CE1A0366-8707-4353-A1B6-F5608DD49EE6}" type="presParOf" srcId="{54462C82-27BF-4869-A739-F30D1D1A6D00}" destId="{E498628A-6070-4C4C-B0E1-02776E8988C1}" srcOrd="9" destOrd="0" presId="urn:microsoft.com/office/officeart/2005/8/layout/radial6"/>
    <dgm:cxn modelId="{32F83BDD-60E7-491B-BAE4-0A0FF960239B}" type="presParOf" srcId="{54462C82-27BF-4869-A739-F30D1D1A6D00}" destId="{64E285BC-7202-438A-8F05-1679D6E8B90E}" srcOrd="10" destOrd="0" presId="urn:microsoft.com/office/officeart/2005/8/layout/radial6"/>
    <dgm:cxn modelId="{16EF2230-F60A-48A8-8C63-1E99A2B52F07}" type="presParOf" srcId="{54462C82-27BF-4869-A739-F30D1D1A6D00}" destId="{BAF3FE46-5564-4650-A2F6-072E256DDFB1}" srcOrd="11" destOrd="0" presId="urn:microsoft.com/office/officeart/2005/8/layout/radial6"/>
    <dgm:cxn modelId="{87960640-EA93-41EC-A070-8CAAE95BBA9B}" type="presParOf" srcId="{54462C82-27BF-4869-A739-F30D1D1A6D00}" destId="{B93F1B7D-54B5-45B5-959D-72467F076B42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A159642-3A80-40F7-9E20-738F03645B25}" type="doc">
      <dgm:prSet loTypeId="urn:microsoft.com/office/officeart/2005/8/layout/pyramid2" loCatId="pyramid" qsTypeId="urn:microsoft.com/office/officeart/2005/8/quickstyle/3d1" qsCatId="3D" csTypeId="urn:microsoft.com/office/officeart/2005/8/colors/colorful5" csCatId="colorful" phldr="1"/>
      <dgm:spPr/>
    </dgm:pt>
    <dgm:pt modelId="{65D92357-60D2-496D-92C0-17447D6DFB2F}">
      <dgm:prSet phldrT="[Текст]"/>
      <dgm:spPr/>
      <dgm:t>
        <a:bodyPr/>
        <a:lstStyle/>
        <a:p>
          <a:r>
            <a:rPr lang="ru-RU" dirty="0" smtClean="0"/>
            <a:t>Финансовая</a:t>
          </a:r>
          <a:endParaRPr lang="ru-RU" dirty="0"/>
        </a:p>
      </dgm:t>
    </dgm:pt>
    <dgm:pt modelId="{461149CE-29A8-4E80-9405-2050499D9C59}" type="parTrans" cxnId="{88B7232C-9B32-45D2-A6D4-0CEC1B4AADBA}">
      <dgm:prSet/>
      <dgm:spPr/>
      <dgm:t>
        <a:bodyPr/>
        <a:lstStyle/>
        <a:p>
          <a:endParaRPr lang="ru-RU"/>
        </a:p>
      </dgm:t>
    </dgm:pt>
    <dgm:pt modelId="{309C1C75-CD3C-4880-A9BA-94D47494D8AF}" type="sibTrans" cxnId="{88B7232C-9B32-45D2-A6D4-0CEC1B4AADBA}">
      <dgm:prSet/>
      <dgm:spPr/>
      <dgm:t>
        <a:bodyPr/>
        <a:lstStyle/>
        <a:p>
          <a:endParaRPr lang="ru-RU"/>
        </a:p>
      </dgm:t>
    </dgm:pt>
    <dgm:pt modelId="{3ADE147E-3540-4965-9FF9-E673559F33D2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Консультационная</a:t>
          </a:r>
          <a:endParaRPr lang="ru-RU" dirty="0"/>
        </a:p>
      </dgm:t>
    </dgm:pt>
    <dgm:pt modelId="{36A1310D-72BF-41FA-A5D7-06DFD91F598F}" type="parTrans" cxnId="{76EE4A52-D4FE-4793-925B-06E0398E387E}">
      <dgm:prSet/>
      <dgm:spPr/>
      <dgm:t>
        <a:bodyPr/>
        <a:lstStyle/>
        <a:p>
          <a:endParaRPr lang="ru-RU"/>
        </a:p>
      </dgm:t>
    </dgm:pt>
    <dgm:pt modelId="{FB021C6A-BC17-4B21-A8A1-93DF33E12658}" type="sibTrans" cxnId="{76EE4A52-D4FE-4793-925B-06E0398E387E}">
      <dgm:prSet/>
      <dgm:spPr/>
      <dgm:t>
        <a:bodyPr/>
        <a:lstStyle/>
        <a:p>
          <a:endParaRPr lang="ru-RU"/>
        </a:p>
      </dgm:t>
    </dgm:pt>
    <dgm:pt modelId="{9FF25F47-4998-452A-B6A6-FB91BF5434E8}">
      <dgm:prSet phldrT="[Текст]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Информационная</a:t>
          </a:r>
          <a:endParaRPr lang="ru-RU" dirty="0"/>
        </a:p>
      </dgm:t>
    </dgm:pt>
    <dgm:pt modelId="{F4B1968E-C848-406E-AB07-16E6D264E108}" type="parTrans" cxnId="{4079764F-F191-4C76-9B9D-F8253CAB29CC}">
      <dgm:prSet/>
      <dgm:spPr/>
      <dgm:t>
        <a:bodyPr/>
        <a:lstStyle/>
        <a:p>
          <a:endParaRPr lang="ru-RU"/>
        </a:p>
      </dgm:t>
    </dgm:pt>
    <dgm:pt modelId="{0730EA3A-E4EC-49B2-A3A2-0986F8A3BBD4}" type="sibTrans" cxnId="{4079764F-F191-4C76-9B9D-F8253CAB29CC}">
      <dgm:prSet/>
      <dgm:spPr/>
      <dgm:t>
        <a:bodyPr/>
        <a:lstStyle/>
        <a:p>
          <a:endParaRPr lang="ru-RU"/>
        </a:p>
      </dgm:t>
    </dgm:pt>
    <dgm:pt modelId="{48E16C58-9192-41D2-8D06-79DB0B9A8A87}">
      <dgm:prSet/>
      <dgm:spPr/>
      <dgm:t>
        <a:bodyPr/>
        <a:lstStyle/>
        <a:p>
          <a:r>
            <a:rPr lang="ru-RU" dirty="0" smtClean="0"/>
            <a:t>Организационная</a:t>
          </a:r>
          <a:endParaRPr lang="ru-RU" dirty="0"/>
        </a:p>
      </dgm:t>
    </dgm:pt>
    <dgm:pt modelId="{1A856779-866D-4A0C-B3D3-EA9E30BFD569}" type="parTrans" cxnId="{F704DE2D-8876-4E6B-9EB7-E92E16552837}">
      <dgm:prSet/>
      <dgm:spPr/>
      <dgm:t>
        <a:bodyPr/>
        <a:lstStyle/>
        <a:p>
          <a:endParaRPr lang="ru-RU"/>
        </a:p>
      </dgm:t>
    </dgm:pt>
    <dgm:pt modelId="{CB890DD8-CE65-49E8-97F3-B70CA4D24F9F}" type="sibTrans" cxnId="{F704DE2D-8876-4E6B-9EB7-E92E16552837}">
      <dgm:prSet/>
      <dgm:spPr/>
      <dgm:t>
        <a:bodyPr/>
        <a:lstStyle/>
        <a:p>
          <a:endParaRPr lang="ru-RU"/>
        </a:p>
      </dgm:t>
    </dgm:pt>
    <dgm:pt modelId="{385D83A3-82B1-4460-B23F-732EF3ACE1EB}">
      <dgm:prSet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Образовательная</a:t>
          </a:r>
          <a:endParaRPr lang="ru-RU" dirty="0"/>
        </a:p>
      </dgm:t>
    </dgm:pt>
    <dgm:pt modelId="{29E9E5CB-5A0F-46AE-866E-D6C3F58EDE26}" type="parTrans" cxnId="{86A289D4-5FD5-481F-9D04-1EA856963987}">
      <dgm:prSet/>
      <dgm:spPr/>
      <dgm:t>
        <a:bodyPr/>
        <a:lstStyle/>
        <a:p>
          <a:endParaRPr lang="ru-RU"/>
        </a:p>
      </dgm:t>
    </dgm:pt>
    <dgm:pt modelId="{34C9CCDD-3E11-4A92-BAE8-036AB8B80A2C}" type="sibTrans" cxnId="{86A289D4-5FD5-481F-9D04-1EA856963987}">
      <dgm:prSet/>
      <dgm:spPr/>
      <dgm:t>
        <a:bodyPr/>
        <a:lstStyle/>
        <a:p>
          <a:endParaRPr lang="ru-RU"/>
        </a:p>
      </dgm:t>
    </dgm:pt>
    <dgm:pt modelId="{C0B54919-728B-4E31-A93D-6894D342C234}" type="pres">
      <dgm:prSet presAssocID="{1A159642-3A80-40F7-9E20-738F03645B25}" presName="compositeShape" presStyleCnt="0">
        <dgm:presLayoutVars>
          <dgm:dir/>
          <dgm:resizeHandles/>
        </dgm:presLayoutVars>
      </dgm:prSet>
      <dgm:spPr/>
    </dgm:pt>
    <dgm:pt modelId="{206054C8-925C-4E9E-AD55-51270B5119A1}" type="pres">
      <dgm:prSet presAssocID="{1A159642-3A80-40F7-9E20-738F03645B25}" presName="pyramid" presStyleLbl="node1" presStyleIdx="0" presStyleCn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3A8A6339-6BAD-46D9-A41A-9D8714004030}" type="pres">
      <dgm:prSet presAssocID="{1A159642-3A80-40F7-9E20-738F03645B25}" presName="theList" presStyleCnt="0"/>
      <dgm:spPr/>
    </dgm:pt>
    <dgm:pt modelId="{C66C3CDF-0157-43BB-ABD7-4151AFCD577D}" type="pres">
      <dgm:prSet presAssocID="{65D92357-60D2-496D-92C0-17447D6DFB2F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0D1336-4246-4117-A4A1-C387D705ACB6}" type="pres">
      <dgm:prSet presAssocID="{65D92357-60D2-496D-92C0-17447D6DFB2F}" presName="aSpace" presStyleCnt="0"/>
      <dgm:spPr/>
    </dgm:pt>
    <dgm:pt modelId="{52B05A24-7011-4E3B-9094-D2B29D0A7338}" type="pres">
      <dgm:prSet presAssocID="{48E16C58-9192-41D2-8D06-79DB0B9A8A87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43084E-7753-4E12-8F3A-92F4D427AE59}" type="pres">
      <dgm:prSet presAssocID="{48E16C58-9192-41D2-8D06-79DB0B9A8A87}" presName="aSpace" presStyleCnt="0"/>
      <dgm:spPr/>
    </dgm:pt>
    <dgm:pt modelId="{4E03BCD1-D650-4735-9B62-A2BE03E92B5C}" type="pres">
      <dgm:prSet presAssocID="{385D83A3-82B1-4460-B23F-732EF3ACE1EB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95D5AE-9861-47DF-B59E-AC26F821EB39}" type="pres">
      <dgm:prSet presAssocID="{385D83A3-82B1-4460-B23F-732EF3ACE1EB}" presName="aSpace" presStyleCnt="0"/>
      <dgm:spPr/>
    </dgm:pt>
    <dgm:pt modelId="{5F2A9A55-D09C-48F0-B913-0DC9E3444BBE}" type="pres">
      <dgm:prSet presAssocID="{3ADE147E-3540-4965-9FF9-E673559F33D2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F77E06-AA30-4144-AC48-51A52198D44C}" type="pres">
      <dgm:prSet presAssocID="{3ADE147E-3540-4965-9FF9-E673559F33D2}" presName="aSpace" presStyleCnt="0"/>
      <dgm:spPr/>
    </dgm:pt>
    <dgm:pt modelId="{CA505D90-36D7-4404-A7DE-A99E9BC2C3AE}" type="pres">
      <dgm:prSet presAssocID="{9FF25F47-4998-452A-B6A6-FB91BF5434E8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E139A-6F0A-4D6D-BC17-CF170A4FD6AA}" type="pres">
      <dgm:prSet presAssocID="{9FF25F47-4998-452A-B6A6-FB91BF5434E8}" presName="aSpace" presStyleCnt="0"/>
      <dgm:spPr/>
    </dgm:pt>
  </dgm:ptLst>
  <dgm:cxnLst>
    <dgm:cxn modelId="{AB2F8E31-D7C6-4E6C-82ED-00C5D17B78D0}" type="presOf" srcId="{48E16C58-9192-41D2-8D06-79DB0B9A8A87}" destId="{52B05A24-7011-4E3B-9094-D2B29D0A7338}" srcOrd="0" destOrd="0" presId="urn:microsoft.com/office/officeart/2005/8/layout/pyramid2"/>
    <dgm:cxn modelId="{88B7232C-9B32-45D2-A6D4-0CEC1B4AADBA}" srcId="{1A159642-3A80-40F7-9E20-738F03645B25}" destId="{65D92357-60D2-496D-92C0-17447D6DFB2F}" srcOrd="0" destOrd="0" parTransId="{461149CE-29A8-4E80-9405-2050499D9C59}" sibTransId="{309C1C75-CD3C-4880-A9BA-94D47494D8AF}"/>
    <dgm:cxn modelId="{F704DE2D-8876-4E6B-9EB7-E92E16552837}" srcId="{1A159642-3A80-40F7-9E20-738F03645B25}" destId="{48E16C58-9192-41D2-8D06-79DB0B9A8A87}" srcOrd="1" destOrd="0" parTransId="{1A856779-866D-4A0C-B3D3-EA9E30BFD569}" sibTransId="{CB890DD8-CE65-49E8-97F3-B70CA4D24F9F}"/>
    <dgm:cxn modelId="{958B6FE1-D7FD-41AD-A938-EFB523AAFF44}" type="presOf" srcId="{9FF25F47-4998-452A-B6A6-FB91BF5434E8}" destId="{CA505D90-36D7-4404-A7DE-A99E9BC2C3AE}" srcOrd="0" destOrd="0" presId="urn:microsoft.com/office/officeart/2005/8/layout/pyramid2"/>
    <dgm:cxn modelId="{5984EDCE-1E4A-452B-930F-06F2816E2C09}" type="presOf" srcId="{1A159642-3A80-40F7-9E20-738F03645B25}" destId="{C0B54919-728B-4E31-A93D-6894D342C234}" srcOrd="0" destOrd="0" presId="urn:microsoft.com/office/officeart/2005/8/layout/pyramid2"/>
    <dgm:cxn modelId="{CAB37B8C-E3BF-4C11-A2EB-41F771DBE283}" type="presOf" srcId="{65D92357-60D2-496D-92C0-17447D6DFB2F}" destId="{C66C3CDF-0157-43BB-ABD7-4151AFCD577D}" srcOrd="0" destOrd="0" presId="urn:microsoft.com/office/officeart/2005/8/layout/pyramid2"/>
    <dgm:cxn modelId="{76EE4A52-D4FE-4793-925B-06E0398E387E}" srcId="{1A159642-3A80-40F7-9E20-738F03645B25}" destId="{3ADE147E-3540-4965-9FF9-E673559F33D2}" srcOrd="3" destOrd="0" parTransId="{36A1310D-72BF-41FA-A5D7-06DFD91F598F}" sibTransId="{FB021C6A-BC17-4B21-A8A1-93DF33E12658}"/>
    <dgm:cxn modelId="{86A289D4-5FD5-481F-9D04-1EA856963987}" srcId="{1A159642-3A80-40F7-9E20-738F03645B25}" destId="{385D83A3-82B1-4460-B23F-732EF3ACE1EB}" srcOrd="2" destOrd="0" parTransId="{29E9E5CB-5A0F-46AE-866E-D6C3F58EDE26}" sibTransId="{34C9CCDD-3E11-4A92-BAE8-036AB8B80A2C}"/>
    <dgm:cxn modelId="{4079764F-F191-4C76-9B9D-F8253CAB29CC}" srcId="{1A159642-3A80-40F7-9E20-738F03645B25}" destId="{9FF25F47-4998-452A-B6A6-FB91BF5434E8}" srcOrd="4" destOrd="0" parTransId="{F4B1968E-C848-406E-AB07-16E6D264E108}" sibTransId="{0730EA3A-E4EC-49B2-A3A2-0986F8A3BBD4}"/>
    <dgm:cxn modelId="{51FD7AAC-BBED-476C-AC95-96259803E9D6}" type="presOf" srcId="{3ADE147E-3540-4965-9FF9-E673559F33D2}" destId="{5F2A9A55-D09C-48F0-B913-0DC9E3444BBE}" srcOrd="0" destOrd="0" presId="urn:microsoft.com/office/officeart/2005/8/layout/pyramid2"/>
    <dgm:cxn modelId="{C0C0E667-E0A7-4BE3-BD3F-F21D6D1874EC}" type="presOf" srcId="{385D83A3-82B1-4460-B23F-732EF3ACE1EB}" destId="{4E03BCD1-D650-4735-9B62-A2BE03E92B5C}" srcOrd="0" destOrd="0" presId="urn:microsoft.com/office/officeart/2005/8/layout/pyramid2"/>
    <dgm:cxn modelId="{A456C07A-A460-4ED5-A43D-D6E41D6D8A60}" type="presParOf" srcId="{C0B54919-728B-4E31-A93D-6894D342C234}" destId="{206054C8-925C-4E9E-AD55-51270B5119A1}" srcOrd="0" destOrd="0" presId="urn:microsoft.com/office/officeart/2005/8/layout/pyramid2"/>
    <dgm:cxn modelId="{85F3DFFB-2869-4C6F-8BBA-AA0A150EDE1C}" type="presParOf" srcId="{C0B54919-728B-4E31-A93D-6894D342C234}" destId="{3A8A6339-6BAD-46D9-A41A-9D8714004030}" srcOrd="1" destOrd="0" presId="urn:microsoft.com/office/officeart/2005/8/layout/pyramid2"/>
    <dgm:cxn modelId="{FB3ABB82-1BA3-450A-923D-C23D158DBB64}" type="presParOf" srcId="{3A8A6339-6BAD-46D9-A41A-9D8714004030}" destId="{C66C3CDF-0157-43BB-ABD7-4151AFCD577D}" srcOrd="0" destOrd="0" presId="urn:microsoft.com/office/officeart/2005/8/layout/pyramid2"/>
    <dgm:cxn modelId="{67FA91CD-ED96-4CF9-823E-F9CABE72EE0E}" type="presParOf" srcId="{3A8A6339-6BAD-46D9-A41A-9D8714004030}" destId="{090D1336-4246-4117-A4A1-C387D705ACB6}" srcOrd="1" destOrd="0" presId="urn:microsoft.com/office/officeart/2005/8/layout/pyramid2"/>
    <dgm:cxn modelId="{AD9BD8C4-AFE7-40C5-A083-D6984A2D95E8}" type="presParOf" srcId="{3A8A6339-6BAD-46D9-A41A-9D8714004030}" destId="{52B05A24-7011-4E3B-9094-D2B29D0A7338}" srcOrd="2" destOrd="0" presId="urn:microsoft.com/office/officeart/2005/8/layout/pyramid2"/>
    <dgm:cxn modelId="{87663CE0-F4A6-42F7-A964-9A48549D54BB}" type="presParOf" srcId="{3A8A6339-6BAD-46D9-A41A-9D8714004030}" destId="{8243084E-7753-4E12-8F3A-92F4D427AE59}" srcOrd="3" destOrd="0" presId="urn:microsoft.com/office/officeart/2005/8/layout/pyramid2"/>
    <dgm:cxn modelId="{3EAF3603-D283-432D-BB37-EC88C341236F}" type="presParOf" srcId="{3A8A6339-6BAD-46D9-A41A-9D8714004030}" destId="{4E03BCD1-D650-4735-9B62-A2BE03E92B5C}" srcOrd="4" destOrd="0" presId="urn:microsoft.com/office/officeart/2005/8/layout/pyramid2"/>
    <dgm:cxn modelId="{102F2A89-EE03-42E0-98B7-A41A9764C933}" type="presParOf" srcId="{3A8A6339-6BAD-46D9-A41A-9D8714004030}" destId="{4E95D5AE-9861-47DF-B59E-AC26F821EB39}" srcOrd="5" destOrd="0" presId="urn:microsoft.com/office/officeart/2005/8/layout/pyramid2"/>
    <dgm:cxn modelId="{A9A6A3D4-8A61-4EEE-800D-CA1DB48AB66F}" type="presParOf" srcId="{3A8A6339-6BAD-46D9-A41A-9D8714004030}" destId="{5F2A9A55-D09C-48F0-B913-0DC9E3444BBE}" srcOrd="6" destOrd="0" presId="urn:microsoft.com/office/officeart/2005/8/layout/pyramid2"/>
    <dgm:cxn modelId="{F89DAA98-7B7A-4D61-8DC7-F926D29FFC31}" type="presParOf" srcId="{3A8A6339-6BAD-46D9-A41A-9D8714004030}" destId="{A8F77E06-AA30-4144-AC48-51A52198D44C}" srcOrd="7" destOrd="0" presId="urn:microsoft.com/office/officeart/2005/8/layout/pyramid2"/>
    <dgm:cxn modelId="{E4DF7404-61E6-48A3-A8AC-6B58BEE7A051}" type="presParOf" srcId="{3A8A6339-6BAD-46D9-A41A-9D8714004030}" destId="{CA505D90-36D7-4404-A7DE-A99E9BC2C3AE}" srcOrd="8" destOrd="0" presId="urn:microsoft.com/office/officeart/2005/8/layout/pyramid2"/>
    <dgm:cxn modelId="{B163047C-A875-4D93-961D-E746DB706CC4}" type="presParOf" srcId="{3A8A6339-6BAD-46D9-A41A-9D8714004030}" destId="{383E139A-6F0A-4D6D-BC17-CF170A4FD6AA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B637EF6-D791-4CDE-9DBF-D3AC4B8C8F5E}" type="doc">
      <dgm:prSet loTypeId="urn:microsoft.com/office/officeart/2005/8/layout/chevron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CAE41180-ECC4-467B-BD3C-D7AC54FE37C9}">
      <dgm:prSet phldrT="[Текст]"/>
      <dgm:spPr/>
      <dgm:t>
        <a:bodyPr/>
        <a:lstStyle/>
        <a:p>
          <a:r>
            <a:rPr lang="ru-RU" dirty="0" smtClean="0"/>
            <a:t>Организация на базе общеобразовательных школ Центров поддержки предпринимательства</a:t>
          </a:r>
          <a:endParaRPr lang="ru-RU" dirty="0"/>
        </a:p>
      </dgm:t>
    </dgm:pt>
    <dgm:pt modelId="{C9FFB4E9-7AB2-468D-8BB9-2D348EB7092E}" type="parTrans" cxnId="{43C629B4-6A5B-4EED-9242-05F6FDBC20F1}">
      <dgm:prSet/>
      <dgm:spPr/>
      <dgm:t>
        <a:bodyPr/>
        <a:lstStyle/>
        <a:p>
          <a:endParaRPr lang="ru-RU"/>
        </a:p>
      </dgm:t>
    </dgm:pt>
    <dgm:pt modelId="{E0398589-0E7C-4846-A9F1-43AEA864BC21}" type="sibTrans" cxnId="{43C629B4-6A5B-4EED-9242-05F6FDBC20F1}">
      <dgm:prSet/>
      <dgm:spPr/>
      <dgm:t>
        <a:bodyPr/>
        <a:lstStyle/>
        <a:p>
          <a:endParaRPr lang="ru-RU"/>
        </a:p>
      </dgm:t>
    </dgm:pt>
    <dgm:pt modelId="{E08D8CDE-7406-4427-9441-A112CFFB5ABF}">
      <dgm:prSet phldrT="[Текст]"/>
      <dgm:spPr/>
      <dgm:t>
        <a:bodyPr/>
        <a:lstStyle/>
        <a:p>
          <a:r>
            <a:rPr lang="ru-RU" dirty="0" smtClean="0"/>
            <a:t>Подготовка на базе действующего преподавательского состава специалистов по работе с бизнесом</a:t>
          </a:r>
          <a:endParaRPr lang="ru-RU" dirty="0"/>
        </a:p>
      </dgm:t>
    </dgm:pt>
    <dgm:pt modelId="{131803E7-8B22-46EF-9CD6-86E85503E8B3}" type="parTrans" cxnId="{74615013-261D-49DB-92A1-5AA1425E83AF}">
      <dgm:prSet/>
      <dgm:spPr/>
      <dgm:t>
        <a:bodyPr/>
        <a:lstStyle/>
        <a:p>
          <a:endParaRPr lang="ru-RU"/>
        </a:p>
      </dgm:t>
    </dgm:pt>
    <dgm:pt modelId="{BB2C2A0D-2D18-4D39-BF79-FF7DDC299339}" type="sibTrans" cxnId="{74615013-261D-49DB-92A1-5AA1425E83AF}">
      <dgm:prSet/>
      <dgm:spPr/>
      <dgm:t>
        <a:bodyPr/>
        <a:lstStyle/>
        <a:p>
          <a:endParaRPr lang="ru-RU"/>
        </a:p>
      </dgm:t>
    </dgm:pt>
    <dgm:pt modelId="{D6BB3BD6-9C04-44CA-A470-AEE9AC9DB846}">
      <dgm:prSet phldrT="[Текст]"/>
      <dgm:spPr/>
      <dgm:t>
        <a:bodyPr/>
        <a:lstStyle/>
        <a:p>
          <a:r>
            <a:rPr lang="ru-RU" dirty="0" smtClean="0"/>
            <a:t>Организация курсов, классов, программ, направленных на создание малых бизнесов</a:t>
          </a:r>
          <a:endParaRPr lang="ru-RU" dirty="0"/>
        </a:p>
      </dgm:t>
    </dgm:pt>
    <dgm:pt modelId="{72E3D239-C08E-4158-AD26-B55AF7BBDFBD}" type="parTrans" cxnId="{1662F62F-D9B3-409C-83A1-09AEF4BDDA93}">
      <dgm:prSet/>
      <dgm:spPr/>
      <dgm:t>
        <a:bodyPr/>
        <a:lstStyle/>
        <a:p>
          <a:endParaRPr lang="ru-RU"/>
        </a:p>
      </dgm:t>
    </dgm:pt>
    <dgm:pt modelId="{E5B4EC3C-1BBB-4EA0-9F61-6E5FF954A5C0}" type="sibTrans" cxnId="{1662F62F-D9B3-409C-83A1-09AEF4BDDA93}">
      <dgm:prSet/>
      <dgm:spPr/>
      <dgm:t>
        <a:bodyPr/>
        <a:lstStyle/>
        <a:p>
          <a:endParaRPr lang="ru-RU"/>
        </a:p>
      </dgm:t>
    </dgm:pt>
    <dgm:pt modelId="{7134D3D2-3A4C-4832-89C6-C94BD0A78AAC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2162B04C-DE1E-4516-AE95-7E21040DF887}" type="sibTrans" cxnId="{D8BC9ACD-86CB-44EC-8EB7-83184DEA5B14}">
      <dgm:prSet/>
      <dgm:spPr/>
      <dgm:t>
        <a:bodyPr/>
        <a:lstStyle/>
        <a:p>
          <a:endParaRPr lang="ru-RU"/>
        </a:p>
      </dgm:t>
    </dgm:pt>
    <dgm:pt modelId="{769A1E81-D83E-4BED-B34B-660DF75DC52F}" type="parTrans" cxnId="{D8BC9ACD-86CB-44EC-8EB7-83184DEA5B14}">
      <dgm:prSet/>
      <dgm:spPr/>
      <dgm:t>
        <a:bodyPr/>
        <a:lstStyle/>
        <a:p>
          <a:endParaRPr lang="ru-RU"/>
        </a:p>
      </dgm:t>
    </dgm:pt>
    <dgm:pt modelId="{716BD300-24B0-46AA-8DDB-20040061FF9A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61403AC4-C1D8-4548-BB9E-31C9CF3A9EA3}" type="sibTrans" cxnId="{F3184453-C465-4D7F-8F76-DE7088754861}">
      <dgm:prSet/>
      <dgm:spPr/>
      <dgm:t>
        <a:bodyPr/>
        <a:lstStyle/>
        <a:p>
          <a:endParaRPr lang="ru-RU"/>
        </a:p>
      </dgm:t>
    </dgm:pt>
    <dgm:pt modelId="{FA6FBE35-3C12-45E8-A6E4-6E8E3DAE4334}" type="parTrans" cxnId="{F3184453-C465-4D7F-8F76-DE7088754861}">
      <dgm:prSet/>
      <dgm:spPr/>
      <dgm:t>
        <a:bodyPr/>
        <a:lstStyle/>
        <a:p>
          <a:endParaRPr lang="ru-RU"/>
        </a:p>
      </dgm:t>
    </dgm:pt>
    <dgm:pt modelId="{AC6786D0-A11B-4769-BD79-B10C21A8F07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D74F2A1D-8EE4-42B4-8070-0DDA9EFBC15E}" type="sibTrans" cxnId="{253C8A9D-A557-4B70-966A-11CF65C3F30D}">
      <dgm:prSet/>
      <dgm:spPr/>
      <dgm:t>
        <a:bodyPr/>
        <a:lstStyle/>
        <a:p>
          <a:endParaRPr lang="ru-RU"/>
        </a:p>
      </dgm:t>
    </dgm:pt>
    <dgm:pt modelId="{93CAD2C5-9BE3-4810-AFBD-998417FD7165}" type="parTrans" cxnId="{253C8A9D-A557-4B70-966A-11CF65C3F30D}">
      <dgm:prSet/>
      <dgm:spPr/>
      <dgm:t>
        <a:bodyPr/>
        <a:lstStyle/>
        <a:p>
          <a:endParaRPr lang="ru-RU"/>
        </a:p>
      </dgm:t>
    </dgm:pt>
    <dgm:pt modelId="{8955B19A-984D-4009-AAFC-6013820181AB}" type="pres">
      <dgm:prSet presAssocID="{AB637EF6-D791-4CDE-9DBF-D3AC4B8C8F5E}" presName="linearFlow" presStyleCnt="0">
        <dgm:presLayoutVars>
          <dgm:dir/>
          <dgm:animLvl val="lvl"/>
          <dgm:resizeHandles val="exact"/>
        </dgm:presLayoutVars>
      </dgm:prSet>
      <dgm:spPr/>
    </dgm:pt>
    <dgm:pt modelId="{EE6059D7-1E5D-4128-AF5D-92D5546D5EEF}" type="pres">
      <dgm:prSet presAssocID="{AC6786D0-A11B-4769-BD79-B10C21A8F07D}" presName="composite" presStyleCnt="0"/>
      <dgm:spPr/>
    </dgm:pt>
    <dgm:pt modelId="{2215BD9D-CD3C-4979-B6B2-23F59B1BA03D}" type="pres">
      <dgm:prSet presAssocID="{AC6786D0-A11B-4769-BD79-B10C21A8F07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150BC8-05C3-4C14-958B-AC655C92686A}" type="pres">
      <dgm:prSet presAssocID="{AC6786D0-A11B-4769-BD79-B10C21A8F07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67A66D-E6E2-4989-B5D3-4A8C5EAF3ADD}" type="pres">
      <dgm:prSet presAssocID="{D74F2A1D-8EE4-42B4-8070-0DDA9EFBC15E}" presName="sp" presStyleCnt="0"/>
      <dgm:spPr/>
    </dgm:pt>
    <dgm:pt modelId="{D8DC3DC5-9BD0-4FCC-8F99-A160A9043AEF}" type="pres">
      <dgm:prSet presAssocID="{716BD300-24B0-46AA-8DDB-20040061FF9A}" presName="composite" presStyleCnt="0"/>
      <dgm:spPr/>
    </dgm:pt>
    <dgm:pt modelId="{7C7B2DBB-5423-45C8-AAD6-8A780F418E3F}" type="pres">
      <dgm:prSet presAssocID="{716BD300-24B0-46AA-8DDB-20040061FF9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73B372-1C1B-4D12-ADB5-426ABB1A7D2C}" type="pres">
      <dgm:prSet presAssocID="{716BD300-24B0-46AA-8DDB-20040061FF9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02CD14-2B13-4542-B02B-DF0FA0C23FCF}" type="pres">
      <dgm:prSet presAssocID="{61403AC4-C1D8-4548-BB9E-31C9CF3A9EA3}" presName="sp" presStyleCnt="0"/>
      <dgm:spPr/>
    </dgm:pt>
    <dgm:pt modelId="{5FE1AF33-A4C8-4BDD-8CCA-34845A6E5D7B}" type="pres">
      <dgm:prSet presAssocID="{7134D3D2-3A4C-4832-89C6-C94BD0A78AAC}" presName="composite" presStyleCnt="0"/>
      <dgm:spPr/>
    </dgm:pt>
    <dgm:pt modelId="{673E3232-D23A-4B4C-B42B-D0FE50BD30E1}" type="pres">
      <dgm:prSet presAssocID="{7134D3D2-3A4C-4832-89C6-C94BD0A78AAC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F0B58C-BA34-47CE-AD28-BD360B18E280}" type="pres">
      <dgm:prSet presAssocID="{7134D3D2-3A4C-4832-89C6-C94BD0A78AAC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308E73-A54D-4233-B9B9-E8D9D0DE1AD4}" type="presOf" srcId="{AC6786D0-A11B-4769-BD79-B10C21A8F07D}" destId="{2215BD9D-CD3C-4979-B6B2-23F59B1BA03D}" srcOrd="0" destOrd="0" presId="urn:microsoft.com/office/officeart/2005/8/layout/chevron2"/>
    <dgm:cxn modelId="{74615013-261D-49DB-92A1-5AA1425E83AF}" srcId="{716BD300-24B0-46AA-8DDB-20040061FF9A}" destId="{E08D8CDE-7406-4427-9441-A112CFFB5ABF}" srcOrd="0" destOrd="0" parTransId="{131803E7-8B22-46EF-9CD6-86E85503E8B3}" sibTransId="{BB2C2A0D-2D18-4D39-BF79-FF7DDC299339}"/>
    <dgm:cxn modelId="{EF56B502-9B10-4C36-867C-39C2660B095D}" type="presOf" srcId="{7134D3D2-3A4C-4832-89C6-C94BD0A78AAC}" destId="{673E3232-D23A-4B4C-B42B-D0FE50BD30E1}" srcOrd="0" destOrd="0" presId="urn:microsoft.com/office/officeart/2005/8/layout/chevron2"/>
    <dgm:cxn modelId="{43C629B4-6A5B-4EED-9242-05F6FDBC20F1}" srcId="{AC6786D0-A11B-4769-BD79-B10C21A8F07D}" destId="{CAE41180-ECC4-467B-BD3C-D7AC54FE37C9}" srcOrd="0" destOrd="0" parTransId="{C9FFB4E9-7AB2-468D-8BB9-2D348EB7092E}" sibTransId="{E0398589-0E7C-4846-A9F1-43AEA864BC21}"/>
    <dgm:cxn modelId="{38EFC0C2-294C-4490-A9EE-5ECAD84B7906}" type="presOf" srcId="{716BD300-24B0-46AA-8DDB-20040061FF9A}" destId="{7C7B2DBB-5423-45C8-AAD6-8A780F418E3F}" srcOrd="0" destOrd="0" presId="urn:microsoft.com/office/officeart/2005/8/layout/chevron2"/>
    <dgm:cxn modelId="{E298D812-3B4B-4515-907D-3EA141D9E4B1}" type="presOf" srcId="{D6BB3BD6-9C04-44CA-A470-AEE9AC9DB846}" destId="{4CF0B58C-BA34-47CE-AD28-BD360B18E280}" srcOrd="0" destOrd="0" presId="urn:microsoft.com/office/officeart/2005/8/layout/chevron2"/>
    <dgm:cxn modelId="{6828B975-4554-4128-8245-2388BA4FA127}" type="presOf" srcId="{AB637EF6-D791-4CDE-9DBF-D3AC4B8C8F5E}" destId="{8955B19A-984D-4009-AAFC-6013820181AB}" srcOrd="0" destOrd="0" presId="urn:microsoft.com/office/officeart/2005/8/layout/chevron2"/>
    <dgm:cxn modelId="{1662F62F-D9B3-409C-83A1-09AEF4BDDA93}" srcId="{7134D3D2-3A4C-4832-89C6-C94BD0A78AAC}" destId="{D6BB3BD6-9C04-44CA-A470-AEE9AC9DB846}" srcOrd="0" destOrd="0" parTransId="{72E3D239-C08E-4158-AD26-B55AF7BBDFBD}" sibTransId="{E5B4EC3C-1BBB-4EA0-9F61-6E5FF954A5C0}"/>
    <dgm:cxn modelId="{E72F3D5B-7406-431E-94F7-77A8F7C0F662}" type="presOf" srcId="{E08D8CDE-7406-4427-9441-A112CFFB5ABF}" destId="{7B73B372-1C1B-4D12-ADB5-426ABB1A7D2C}" srcOrd="0" destOrd="0" presId="urn:microsoft.com/office/officeart/2005/8/layout/chevron2"/>
    <dgm:cxn modelId="{F3184453-C465-4D7F-8F76-DE7088754861}" srcId="{AB637EF6-D791-4CDE-9DBF-D3AC4B8C8F5E}" destId="{716BD300-24B0-46AA-8DDB-20040061FF9A}" srcOrd="1" destOrd="0" parTransId="{FA6FBE35-3C12-45E8-A6E4-6E8E3DAE4334}" sibTransId="{61403AC4-C1D8-4548-BB9E-31C9CF3A9EA3}"/>
    <dgm:cxn modelId="{D8BC9ACD-86CB-44EC-8EB7-83184DEA5B14}" srcId="{AB637EF6-D791-4CDE-9DBF-D3AC4B8C8F5E}" destId="{7134D3D2-3A4C-4832-89C6-C94BD0A78AAC}" srcOrd="2" destOrd="0" parTransId="{769A1E81-D83E-4BED-B34B-660DF75DC52F}" sibTransId="{2162B04C-DE1E-4516-AE95-7E21040DF887}"/>
    <dgm:cxn modelId="{4385DB89-48AC-44D8-9D44-E0B4F7720EF0}" type="presOf" srcId="{CAE41180-ECC4-467B-BD3C-D7AC54FE37C9}" destId="{5D150BC8-05C3-4C14-958B-AC655C92686A}" srcOrd="0" destOrd="0" presId="urn:microsoft.com/office/officeart/2005/8/layout/chevron2"/>
    <dgm:cxn modelId="{253C8A9D-A557-4B70-966A-11CF65C3F30D}" srcId="{AB637EF6-D791-4CDE-9DBF-D3AC4B8C8F5E}" destId="{AC6786D0-A11B-4769-BD79-B10C21A8F07D}" srcOrd="0" destOrd="0" parTransId="{93CAD2C5-9BE3-4810-AFBD-998417FD7165}" sibTransId="{D74F2A1D-8EE4-42B4-8070-0DDA9EFBC15E}"/>
    <dgm:cxn modelId="{76AD3A25-B8BB-40BA-A509-31534CDBC969}" type="presParOf" srcId="{8955B19A-984D-4009-AAFC-6013820181AB}" destId="{EE6059D7-1E5D-4128-AF5D-92D5546D5EEF}" srcOrd="0" destOrd="0" presId="urn:microsoft.com/office/officeart/2005/8/layout/chevron2"/>
    <dgm:cxn modelId="{4C4C1461-BFFE-4401-B919-3246572B97E1}" type="presParOf" srcId="{EE6059D7-1E5D-4128-AF5D-92D5546D5EEF}" destId="{2215BD9D-CD3C-4979-B6B2-23F59B1BA03D}" srcOrd="0" destOrd="0" presId="urn:microsoft.com/office/officeart/2005/8/layout/chevron2"/>
    <dgm:cxn modelId="{2DE93A2A-FDD0-43FB-863F-3CCD9CC84654}" type="presParOf" srcId="{EE6059D7-1E5D-4128-AF5D-92D5546D5EEF}" destId="{5D150BC8-05C3-4C14-958B-AC655C92686A}" srcOrd="1" destOrd="0" presId="urn:microsoft.com/office/officeart/2005/8/layout/chevron2"/>
    <dgm:cxn modelId="{C4D51006-4E38-4918-AE14-960FE8574758}" type="presParOf" srcId="{8955B19A-984D-4009-AAFC-6013820181AB}" destId="{A767A66D-E6E2-4989-B5D3-4A8C5EAF3ADD}" srcOrd="1" destOrd="0" presId="urn:microsoft.com/office/officeart/2005/8/layout/chevron2"/>
    <dgm:cxn modelId="{2FA7A168-BB55-4BD7-A4AE-D8B246606715}" type="presParOf" srcId="{8955B19A-984D-4009-AAFC-6013820181AB}" destId="{D8DC3DC5-9BD0-4FCC-8F99-A160A9043AEF}" srcOrd="2" destOrd="0" presId="urn:microsoft.com/office/officeart/2005/8/layout/chevron2"/>
    <dgm:cxn modelId="{D320FD23-F403-4ECD-A067-8C0C1A315F9F}" type="presParOf" srcId="{D8DC3DC5-9BD0-4FCC-8F99-A160A9043AEF}" destId="{7C7B2DBB-5423-45C8-AAD6-8A780F418E3F}" srcOrd="0" destOrd="0" presId="urn:microsoft.com/office/officeart/2005/8/layout/chevron2"/>
    <dgm:cxn modelId="{A8524163-CDDB-455F-8740-09717EA92509}" type="presParOf" srcId="{D8DC3DC5-9BD0-4FCC-8F99-A160A9043AEF}" destId="{7B73B372-1C1B-4D12-ADB5-426ABB1A7D2C}" srcOrd="1" destOrd="0" presId="urn:microsoft.com/office/officeart/2005/8/layout/chevron2"/>
    <dgm:cxn modelId="{748131F5-67FC-47EF-B1C1-12E8DAC246C5}" type="presParOf" srcId="{8955B19A-984D-4009-AAFC-6013820181AB}" destId="{5A02CD14-2B13-4542-B02B-DF0FA0C23FCF}" srcOrd="3" destOrd="0" presId="urn:microsoft.com/office/officeart/2005/8/layout/chevron2"/>
    <dgm:cxn modelId="{98CE8E0C-EDD3-40E6-B9C8-D8179FB8A12F}" type="presParOf" srcId="{8955B19A-984D-4009-AAFC-6013820181AB}" destId="{5FE1AF33-A4C8-4BDD-8CCA-34845A6E5D7B}" srcOrd="4" destOrd="0" presId="urn:microsoft.com/office/officeart/2005/8/layout/chevron2"/>
    <dgm:cxn modelId="{0753BAA4-C90C-45E8-944E-73F4D4505DAC}" type="presParOf" srcId="{5FE1AF33-A4C8-4BDD-8CCA-34845A6E5D7B}" destId="{673E3232-D23A-4B4C-B42B-D0FE50BD30E1}" srcOrd="0" destOrd="0" presId="urn:microsoft.com/office/officeart/2005/8/layout/chevron2"/>
    <dgm:cxn modelId="{12B1D2A9-02C0-46C4-91DC-942BCD6C9530}" type="presParOf" srcId="{5FE1AF33-A4C8-4BDD-8CCA-34845A6E5D7B}" destId="{4CF0B58C-BA34-47CE-AD28-BD360B18E28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2C3621-976B-4B39-AF24-FEFD2D7E217D}">
      <dsp:nvSpPr>
        <dsp:cNvPr id="0" name=""/>
        <dsp:cNvSpPr/>
      </dsp:nvSpPr>
      <dsp:spPr>
        <a:xfrm>
          <a:off x="2715781" y="77342"/>
          <a:ext cx="3712437" cy="3712437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Повышение производительности труда</a:t>
          </a:r>
          <a:endParaRPr lang="ru-RU" sz="2000" b="1" kern="1200" dirty="0"/>
        </a:p>
      </dsp:txBody>
      <dsp:txXfrm>
        <a:off x="3210772" y="727019"/>
        <a:ext cx="2722454" cy="1670596"/>
      </dsp:txXfrm>
    </dsp:sp>
    <dsp:sp modelId="{F23145C6-7184-4803-A062-E1DFF2BE2318}">
      <dsp:nvSpPr>
        <dsp:cNvPr id="0" name=""/>
        <dsp:cNvSpPr/>
      </dsp:nvSpPr>
      <dsp:spPr>
        <a:xfrm>
          <a:off x="4055352" y="2397615"/>
          <a:ext cx="3712437" cy="3712437"/>
        </a:xfrm>
        <a:prstGeom prst="ellipse">
          <a:avLst/>
        </a:prstGeom>
        <a:solidFill>
          <a:schemeClr val="accent5">
            <a:alpha val="50000"/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Привлечение инвестиций</a:t>
          </a:r>
          <a:endParaRPr lang="ru-RU" sz="2400" b="1" kern="1200" dirty="0"/>
        </a:p>
      </dsp:txBody>
      <dsp:txXfrm>
        <a:off x="5190739" y="3356662"/>
        <a:ext cx="2227462" cy="2041840"/>
      </dsp:txXfrm>
    </dsp:sp>
    <dsp:sp modelId="{6C32A4ED-356D-480E-AFBE-F0308DBC42FD}">
      <dsp:nvSpPr>
        <dsp:cNvPr id="0" name=""/>
        <dsp:cNvSpPr/>
      </dsp:nvSpPr>
      <dsp:spPr>
        <a:xfrm>
          <a:off x="1376209" y="2397615"/>
          <a:ext cx="3712437" cy="3712437"/>
        </a:xfrm>
        <a:prstGeom prst="ellipse">
          <a:avLst/>
        </a:prstGeom>
        <a:solidFill>
          <a:schemeClr val="accent5">
            <a:alpha val="50000"/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b="1" kern="1200" dirty="0" smtClean="0"/>
            <a:t>МСП</a:t>
          </a:r>
          <a:endParaRPr lang="ru-RU" sz="6500" b="1" kern="1200" dirty="0"/>
        </a:p>
      </dsp:txBody>
      <dsp:txXfrm>
        <a:off x="1725797" y="3356662"/>
        <a:ext cx="2227462" cy="20418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D33CD5-A581-4DDA-ACB7-F1F04A2B54FC}">
      <dsp:nvSpPr>
        <dsp:cNvPr id="0" name=""/>
        <dsp:cNvSpPr/>
      </dsp:nvSpPr>
      <dsp:spPr>
        <a:xfrm>
          <a:off x="0" y="0"/>
          <a:ext cx="9144000" cy="6165303"/>
        </a:xfrm>
        <a:prstGeom prst="roundRect">
          <a:avLst>
            <a:gd name="adj" fmla="val 85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4784960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Общая приоритетность по программе – реальный сектор, инновации, молодёжь, с/х  </a:t>
          </a:r>
          <a:endParaRPr lang="ru-RU" sz="3300" b="1" kern="1200" dirty="0"/>
        </a:p>
      </dsp:txBody>
      <dsp:txXfrm>
        <a:off x="153489" y="153489"/>
        <a:ext cx="8837022" cy="5858325"/>
      </dsp:txXfrm>
    </dsp:sp>
    <dsp:sp modelId="{A72B1FF4-3140-4685-9A6E-DA6EB1F8B46B}">
      <dsp:nvSpPr>
        <dsp:cNvPr id="0" name=""/>
        <dsp:cNvSpPr/>
      </dsp:nvSpPr>
      <dsp:spPr>
        <a:xfrm>
          <a:off x="251519" y="1417904"/>
          <a:ext cx="1371600" cy="117529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Субсидии</a:t>
          </a:r>
          <a:endParaRPr lang="ru-RU" sz="1700" b="1" kern="1200" dirty="0"/>
        </a:p>
      </dsp:txBody>
      <dsp:txXfrm>
        <a:off x="287663" y="1454048"/>
        <a:ext cx="1299312" cy="1103005"/>
      </dsp:txXfrm>
    </dsp:sp>
    <dsp:sp modelId="{7F8DDBAE-5FDD-413C-91A3-D222A348316B}">
      <dsp:nvSpPr>
        <dsp:cNvPr id="0" name=""/>
        <dsp:cNvSpPr/>
      </dsp:nvSpPr>
      <dsp:spPr>
        <a:xfrm>
          <a:off x="251519" y="2744388"/>
          <a:ext cx="1371600" cy="3061523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892954"/>
              <a:satOff val="5380"/>
              <a:lumOff val="43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vert270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Специализированные объекты инфраструктуры</a:t>
          </a:r>
          <a:endParaRPr lang="ru-RU" sz="1700" b="1" kern="1200" dirty="0"/>
        </a:p>
      </dsp:txBody>
      <dsp:txXfrm>
        <a:off x="293700" y="2786569"/>
        <a:ext cx="1287238" cy="2977161"/>
      </dsp:txXfrm>
    </dsp:sp>
    <dsp:sp modelId="{1E945190-B531-47C2-82FC-4DB3B3E2889B}">
      <dsp:nvSpPr>
        <dsp:cNvPr id="0" name=""/>
        <dsp:cNvSpPr/>
      </dsp:nvSpPr>
      <dsp:spPr>
        <a:xfrm>
          <a:off x="1835674" y="1489968"/>
          <a:ext cx="7086600" cy="4261593"/>
        </a:xfrm>
        <a:prstGeom prst="roundRect">
          <a:avLst>
            <a:gd name="adj" fmla="val 10500"/>
          </a:avLst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2740477" numCol="1" spcCol="1270" anchor="t" anchorCtr="0">
          <a:noAutofit/>
        </a:bodyPr>
        <a:lstStyle/>
        <a:p>
          <a:pPr lvl="0" algn="l" defTabSz="1466850">
            <a:lnSpc>
              <a:spcPts val="36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Территориальная приоритетность – учет специфики территорий</a:t>
          </a:r>
          <a:endParaRPr lang="ru-RU" sz="3300" b="1" kern="1200" dirty="0"/>
        </a:p>
      </dsp:txBody>
      <dsp:txXfrm>
        <a:off x="1966733" y="1621027"/>
        <a:ext cx="6824482" cy="3999475"/>
      </dsp:txXfrm>
    </dsp:sp>
    <dsp:sp modelId="{5B75B44D-DA8A-4D23-9BB7-9CDF37D58B49}">
      <dsp:nvSpPr>
        <dsp:cNvPr id="0" name=""/>
        <dsp:cNvSpPr/>
      </dsp:nvSpPr>
      <dsp:spPr>
        <a:xfrm>
          <a:off x="2005965" y="3051824"/>
          <a:ext cx="1417320" cy="120683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785908"/>
              <a:satOff val="10760"/>
              <a:lumOff val="8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Гранты</a:t>
          </a:r>
          <a:endParaRPr lang="ru-RU" sz="1700" b="1" kern="1200" dirty="0"/>
        </a:p>
      </dsp:txBody>
      <dsp:txXfrm>
        <a:off x="2043079" y="3088938"/>
        <a:ext cx="1343092" cy="1132611"/>
      </dsp:txXfrm>
    </dsp:sp>
    <dsp:sp modelId="{88BBE873-8284-49E5-8C90-1160B1D6CFE7}">
      <dsp:nvSpPr>
        <dsp:cNvPr id="0" name=""/>
        <dsp:cNvSpPr/>
      </dsp:nvSpPr>
      <dsp:spPr>
        <a:xfrm>
          <a:off x="2005965" y="4325369"/>
          <a:ext cx="1417320" cy="1206839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678862"/>
              <a:satOff val="16139"/>
              <a:lumOff val="129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Программы МО</a:t>
          </a:r>
          <a:endParaRPr lang="ru-RU" sz="1700" b="1" kern="1200" dirty="0"/>
        </a:p>
      </dsp:txBody>
      <dsp:txXfrm>
        <a:off x="2043079" y="4362483"/>
        <a:ext cx="1343092" cy="1132611"/>
      </dsp:txXfrm>
    </dsp:sp>
    <dsp:sp modelId="{99EE8347-A3D7-4D54-9C0D-B3B59F36BC59}">
      <dsp:nvSpPr>
        <dsp:cNvPr id="0" name=""/>
        <dsp:cNvSpPr/>
      </dsp:nvSpPr>
      <dsp:spPr>
        <a:xfrm>
          <a:off x="3611880" y="3082651"/>
          <a:ext cx="5074919" cy="2466121"/>
        </a:xfrm>
        <a:prstGeom prst="roundRect">
          <a:avLst>
            <a:gd name="adj" fmla="val 10500"/>
          </a:avLst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391988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/>
            <a:t>Не приоритетные</a:t>
          </a:r>
          <a:endParaRPr lang="ru-RU" sz="3300" b="1" kern="1200" dirty="0"/>
        </a:p>
      </dsp:txBody>
      <dsp:txXfrm>
        <a:off x="3687722" y="3158493"/>
        <a:ext cx="4923235" cy="2314437"/>
      </dsp:txXfrm>
    </dsp:sp>
    <dsp:sp modelId="{C49FD143-BFCF-401E-ADBB-6FDA12F4760A}">
      <dsp:nvSpPr>
        <dsp:cNvPr id="0" name=""/>
        <dsp:cNvSpPr/>
      </dsp:nvSpPr>
      <dsp:spPr>
        <a:xfrm>
          <a:off x="3738753" y="4192406"/>
          <a:ext cx="2375275" cy="110975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3571816"/>
              <a:satOff val="21519"/>
              <a:lumOff val="1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Займы, гарантии</a:t>
          </a:r>
          <a:endParaRPr lang="ru-RU" sz="1700" b="1" kern="1200" dirty="0"/>
        </a:p>
      </dsp:txBody>
      <dsp:txXfrm>
        <a:off x="3772882" y="4226535"/>
        <a:ext cx="2307017" cy="1041496"/>
      </dsp:txXfrm>
    </dsp:sp>
    <dsp:sp modelId="{DA3FE210-2EB3-43B4-A4B2-04F12B3F495E}">
      <dsp:nvSpPr>
        <dsp:cNvPr id="0" name=""/>
        <dsp:cNvSpPr/>
      </dsp:nvSpPr>
      <dsp:spPr>
        <a:xfrm>
          <a:off x="6181604" y="4192406"/>
          <a:ext cx="2375275" cy="110975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smtClean="0"/>
            <a:t>Консультации, образовательная</a:t>
          </a:r>
          <a:endParaRPr lang="ru-RU" sz="1700" b="1" kern="1200" dirty="0"/>
        </a:p>
      </dsp:txBody>
      <dsp:txXfrm>
        <a:off x="6215733" y="4226535"/>
        <a:ext cx="2307017" cy="1041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15E45C-4BA1-407C-AF9C-2EA47AC77F4C}">
      <dsp:nvSpPr>
        <dsp:cNvPr id="0" name=""/>
        <dsp:cNvSpPr/>
      </dsp:nvSpPr>
      <dsp:spPr>
        <a:xfrm>
          <a:off x="2879778" y="1511598"/>
          <a:ext cx="2936674" cy="2630390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2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РЕЗУЛЬТАТ – РОСТ ПОКАЗАТЕЛЕЙ</a:t>
          </a:r>
          <a:endParaRPr lang="ru-RU" sz="2000" b="1" kern="1200" dirty="0"/>
        </a:p>
      </dsp:txBody>
      <dsp:txXfrm>
        <a:off x="3377891" y="1957759"/>
        <a:ext cx="1940448" cy="1738068"/>
      </dsp:txXfrm>
    </dsp:sp>
    <dsp:sp modelId="{8F142185-6C1F-4ACC-99B0-FB25E8F123E0}">
      <dsp:nvSpPr>
        <dsp:cNvPr id="0" name=""/>
        <dsp:cNvSpPr/>
      </dsp:nvSpPr>
      <dsp:spPr>
        <a:xfrm>
          <a:off x="4640681" y="864519"/>
          <a:ext cx="874733" cy="75369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3CC410-6351-4B7B-B61B-D118C7DBEFC6}">
      <dsp:nvSpPr>
        <dsp:cNvPr id="0" name=""/>
        <dsp:cNvSpPr/>
      </dsp:nvSpPr>
      <dsp:spPr>
        <a:xfrm>
          <a:off x="3402464" y="0"/>
          <a:ext cx="1899929" cy="1643662"/>
        </a:xfrm>
        <a:prstGeom prst="hexagon">
          <a:avLst>
            <a:gd name="adj" fmla="val 28570"/>
            <a:gd name="vf" fmla="val 115470"/>
          </a:avLst>
        </a:prstGeom>
        <a:solidFill>
          <a:schemeClr val="bg2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Количество получателей поддержки</a:t>
          </a:r>
          <a:endParaRPr lang="ru-RU" sz="1600" b="1" kern="1200" dirty="0"/>
        </a:p>
      </dsp:txBody>
      <dsp:txXfrm>
        <a:off x="3717323" y="272390"/>
        <a:ext cx="1270211" cy="1098882"/>
      </dsp:txXfrm>
    </dsp:sp>
    <dsp:sp modelId="{738DEE63-0DC5-4E41-B24E-DD63DC5E4E14}">
      <dsp:nvSpPr>
        <dsp:cNvPr id="0" name=""/>
        <dsp:cNvSpPr/>
      </dsp:nvSpPr>
      <dsp:spPr>
        <a:xfrm>
          <a:off x="5661563" y="2273534"/>
          <a:ext cx="874733" cy="75369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A804F-ED36-40BF-BCFA-3E9C7FF1894B}">
      <dsp:nvSpPr>
        <dsp:cNvPr id="0" name=""/>
        <dsp:cNvSpPr/>
      </dsp:nvSpPr>
      <dsp:spPr>
        <a:xfrm>
          <a:off x="5144920" y="1010962"/>
          <a:ext cx="1899929" cy="1643662"/>
        </a:xfrm>
        <a:prstGeom prst="hexagon">
          <a:avLst>
            <a:gd name="adj" fmla="val 28570"/>
            <a:gd name="vf" fmla="val 115470"/>
          </a:avLst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Количество СМСП</a:t>
          </a:r>
          <a:endParaRPr lang="ru-RU" sz="1800" b="1" kern="1200" dirty="0"/>
        </a:p>
      </dsp:txBody>
      <dsp:txXfrm>
        <a:off x="5459779" y="1283352"/>
        <a:ext cx="1270211" cy="1098882"/>
      </dsp:txXfrm>
    </dsp:sp>
    <dsp:sp modelId="{BCFC8699-9081-4905-95C7-312E41DE7314}">
      <dsp:nvSpPr>
        <dsp:cNvPr id="0" name=""/>
        <dsp:cNvSpPr/>
      </dsp:nvSpPr>
      <dsp:spPr>
        <a:xfrm>
          <a:off x="4952393" y="3864048"/>
          <a:ext cx="874733" cy="75369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874B29-6432-4E06-AEC9-6FD00722B53D}">
      <dsp:nvSpPr>
        <dsp:cNvPr id="0" name=""/>
        <dsp:cNvSpPr/>
      </dsp:nvSpPr>
      <dsp:spPr>
        <a:xfrm>
          <a:off x="5144920" y="2998397"/>
          <a:ext cx="1899929" cy="164366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Доля МП на 1 тыс. жителей</a:t>
          </a:r>
          <a:endParaRPr lang="ru-RU" sz="1800" b="1" kern="1200" dirty="0"/>
        </a:p>
      </dsp:txBody>
      <dsp:txXfrm>
        <a:off x="5459779" y="3270787"/>
        <a:ext cx="1270211" cy="1098882"/>
      </dsp:txXfrm>
    </dsp:sp>
    <dsp:sp modelId="{588EDA06-1E5C-4DD1-B721-A322446768EF}">
      <dsp:nvSpPr>
        <dsp:cNvPr id="0" name=""/>
        <dsp:cNvSpPr/>
      </dsp:nvSpPr>
      <dsp:spPr>
        <a:xfrm>
          <a:off x="3193219" y="4029149"/>
          <a:ext cx="874733" cy="75369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3D8DA2-373E-480C-8620-FDF098179C5D}">
      <dsp:nvSpPr>
        <dsp:cNvPr id="0" name=""/>
        <dsp:cNvSpPr/>
      </dsp:nvSpPr>
      <dsp:spPr>
        <a:xfrm>
          <a:off x="3402464" y="4010490"/>
          <a:ext cx="1899929" cy="1643662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Оборот</a:t>
          </a:r>
          <a:endParaRPr lang="ru-RU" sz="1800" b="1" kern="1200" dirty="0"/>
        </a:p>
      </dsp:txBody>
      <dsp:txXfrm>
        <a:off x="3717323" y="4282880"/>
        <a:ext cx="1270211" cy="1098882"/>
      </dsp:txXfrm>
    </dsp:sp>
    <dsp:sp modelId="{90D2C17B-AF51-4A83-831A-E589B18D8D30}">
      <dsp:nvSpPr>
        <dsp:cNvPr id="0" name=""/>
        <dsp:cNvSpPr/>
      </dsp:nvSpPr>
      <dsp:spPr>
        <a:xfrm>
          <a:off x="2155619" y="2620699"/>
          <a:ext cx="874733" cy="753698"/>
        </a:xfrm>
        <a:prstGeom prst="hexagon">
          <a:avLst>
            <a:gd name="adj" fmla="val 28900"/>
            <a:gd name="vf" fmla="val 11547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186D7BC-BFA6-44F0-9622-F85CB610299D}">
      <dsp:nvSpPr>
        <dsp:cNvPr id="0" name=""/>
        <dsp:cNvSpPr/>
      </dsp:nvSpPr>
      <dsp:spPr>
        <a:xfrm>
          <a:off x="1651919" y="2999528"/>
          <a:ext cx="1899929" cy="1643662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/>
            <a:t>Численность занятых у СМСП</a:t>
          </a:r>
          <a:endParaRPr lang="ru-RU" sz="1600" b="1" kern="1200" dirty="0"/>
        </a:p>
      </dsp:txBody>
      <dsp:txXfrm>
        <a:off x="1966778" y="3271918"/>
        <a:ext cx="1270211" cy="1098882"/>
      </dsp:txXfrm>
    </dsp:sp>
    <dsp:sp modelId="{FC872130-9381-4E24-AF87-AE8962F6742B}">
      <dsp:nvSpPr>
        <dsp:cNvPr id="0" name=""/>
        <dsp:cNvSpPr/>
      </dsp:nvSpPr>
      <dsp:spPr>
        <a:xfrm>
          <a:off x="1651919" y="1008700"/>
          <a:ext cx="1899929" cy="1643662"/>
        </a:xfrm>
        <a:prstGeom prst="hexagon">
          <a:avLst>
            <a:gd name="adj" fmla="val 2857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Налоги</a:t>
          </a:r>
          <a:endParaRPr lang="ru-RU" sz="1800" b="1" kern="1200" dirty="0"/>
        </a:p>
      </dsp:txBody>
      <dsp:txXfrm>
        <a:off x="1966778" y="1281090"/>
        <a:ext cx="1270211" cy="10988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054C8-925C-4E9E-AD55-51270B5119A1}">
      <dsp:nvSpPr>
        <dsp:cNvPr id="0" name=""/>
        <dsp:cNvSpPr/>
      </dsp:nvSpPr>
      <dsp:spPr>
        <a:xfrm>
          <a:off x="1290443" y="0"/>
          <a:ext cx="5613572" cy="5613572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6C3CDF-0157-43BB-ABD7-4151AFCD577D}">
      <dsp:nvSpPr>
        <dsp:cNvPr id="0" name=""/>
        <dsp:cNvSpPr/>
      </dsp:nvSpPr>
      <dsp:spPr>
        <a:xfrm>
          <a:off x="4097230" y="561905"/>
          <a:ext cx="3648822" cy="7981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Финансовая</a:t>
          </a:r>
          <a:endParaRPr lang="ru-RU" sz="3000" kern="1200" dirty="0"/>
        </a:p>
      </dsp:txBody>
      <dsp:txXfrm>
        <a:off x="4136194" y="600869"/>
        <a:ext cx="3570894" cy="720251"/>
      </dsp:txXfrm>
    </dsp:sp>
    <dsp:sp modelId="{52B05A24-7011-4E3B-9094-D2B29D0A7338}">
      <dsp:nvSpPr>
        <dsp:cNvPr id="0" name=""/>
        <dsp:cNvSpPr/>
      </dsp:nvSpPr>
      <dsp:spPr>
        <a:xfrm>
          <a:off x="4097230" y="1459857"/>
          <a:ext cx="3648822" cy="7981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Организационная</a:t>
          </a:r>
          <a:endParaRPr lang="ru-RU" sz="3000" kern="1200" dirty="0"/>
        </a:p>
      </dsp:txBody>
      <dsp:txXfrm>
        <a:off x="4136194" y="1498821"/>
        <a:ext cx="3570894" cy="720251"/>
      </dsp:txXfrm>
    </dsp:sp>
    <dsp:sp modelId="{4E03BCD1-D650-4735-9B62-A2BE03E92B5C}">
      <dsp:nvSpPr>
        <dsp:cNvPr id="0" name=""/>
        <dsp:cNvSpPr/>
      </dsp:nvSpPr>
      <dsp:spPr>
        <a:xfrm>
          <a:off x="4097230" y="2357810"/>
          <a:ext cx="3648822" cy="7981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4966938"/>
              <a:satOff val="19906"/>
              <a:lumOff val="4314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Образовательная</a:t>
          </a:r>
          <a:endParaRPr lang="ru-RU" sz="3000" kern="1200" dirty="0"/>
        </a:p>
      </dsp:txBody>
      <dsp:txXfrm>
        <a:off x="4136194" y="2396774"/>
        <a:ext cx="3570894" cy="720251"/>
      </dsp:txXfrm>
    </dsp:sp>
    <dsp:sp modelId="{5F2A9A55-D09C-48F0-B913-0DC9E3444BBE}">
      <dsp:nvSpPr>
        <dsp:cNvPr id="0" name=""/>
        <dsp:cNvSpPr/>
      </dsp:nvSpPr>
      <dsp:spPr>
        <a:xfrm>
          <a:off x="4097230" y="3255762"/>
          <a:ext cx="3648822" cy="7981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450407"/>
              <a:satOff val="29858"/>
              <a:lumOff val="6471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Консультационная</a:t>
          </a:r>
          <a:endParaRPr lang="ru-RU" sz="3000" kern="1200" dirty="0"/>
        </a:p>
      </dsp:txBody>
      <dsp:txXfrm>
        <a:off x="4136194" y="3294726"/>
        <a:ext cx="3570894" cy="720251"/>
      </dsp:txXfrm>
    </dsp:sp>
    <dsp:sp modelId="{CA505D90-36D7-4404-A7DE-A99E9BC2C3AE}">
      <dsp:nvSpPr>
        <dsp:cNvPr id="0" name=""/>
        <dsp:cNvSpPr/>
      </dsp:nvSpPr>
      <dsp:spPr>
        <a:xfrm>
          <a:off x="4097230" y="4153715"/>
          <a:ext cx="3648822" cy="7981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Информационная</a:t>
          </a:r>
          <a:endParaRPr lang="ru-RU" sz="3000" kern="1200" dirty="0"/>
        </a:p>
      </dsp:txBody>
      <dsp:txXfrm>
        <a:off x="4136194" y="4192679"/>
        <a:ext cx="3570894" cy="7202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B35EAE-E325-445D-8540-5DC485FE70D2}">
      <dsp:nvSpPr>
        <dsp:cNvPr id="0" name=""/>
        <dsp:cNvSpPr/>
      </dsp:nvSpPr>
      <dsp:spPr>
        <a:xfrm>
          <a:off x="3491872" y="2274005"/>
          <a:ext cx="2025253" cy="202525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200" kern="1200" dirty="0" smtClean="0"/>
            <a:t>СМСП</a:t>
          </a:r>
          <a:endParaRPr lang="ru-RU" sz="4200" kern="1200" dirty="0"/>
        </a:p>
      </dsp:txBody>
      <dsp:txXfrm>
        <a:off x="3788463" y="2570596"/>
        <a:ext cx="1432071" cy="1432071"/>
      </dsp:txXfrm>
    </dsp:sp>
    <dsp:sp modelId="{5A01DFA1-56EA-49C4-BD36-641BF5D9516B}">
      <dsp:nvSpPr>
        <dsp:cNvPr id="0" name=""/>
        <dsp:cNvSpPr/>
      </dsp:nvSpPr>
      <dsp:spPr>
        <a:xfrm rot="9042157">
          <a:off x="1572517" y="4060693"/>
          <a:ext cx="2076280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1A139E-934A-4EF3-B904-7BA1EE767B6C}">
      <dsp:nvSpPr>
        <dsp:cNvPr id="0" name=""/>
        <dsp:cNvSpPr/>
      </dsp:nvSpPr>
      <dsp:spPr>
        <a:xfrm>
          <a:off x="683577" y="4290227"/>
          <a:ext cx="2043454" cy="1134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Центр </a:t>
          </a:r>
          <a:r>
            <a:rPr lang="ru-RU" sz="2000" kern="1200" dirty="0" err="1" smtClean="0"/>
            <a:t>субконтрактации</a:t>
          </a:r>
          <a:endParaRPr lang="ru-RU" sz="2000" kern="1200" dirty="0"/>
        </a:p>
      </dsp:txBody>
      <dsp:txXfrm>
        <a:off x="716795" y="4323445"/>
        <a:ext cx="1977018" cy="1067705"/>
      </dsp:txXfrm>
    </dsp:sp>
    <dsp:sp modelId="{FE9702F4-0912-47BF-84E3-9ED957CDE7B5}">
      <dsp:nvSpPr>
        <dsp:cNvPr id="0" name=""/>
        <dsp:cNvSpPr/>
      </dsp:nvSpPr>
      <dsp:spPr>
        <a:xfrm rot="10977785">
          <a:off x="1459892" y="2890204"/>
          <a:ext cx="1922856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1E0C0C-4B96-4EDF-A05E-673F3CC5CD2C}">
      <dsp:nvSpPr>
        <dsp:cNvPr id="0" name=""/>
        <dsp:cNvSpPr/>
      </dsp:nvSpPr>
      <dsp:spPr>
        <a:xfrm>
          <a:off x="404809" y="2562033"/>
          <a:ext cx="2112735" cy="1134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Центр инноваций социальной сферы</a:t>
          </a:r>
          <a:endParaRPr lang="ru-RU" sz="2000" kern="1200" dirty="0"/>
        </a:p>
      </dsp:txBody>
      <dsp:txXfrm>
        <a:off x="438027" y="2595251"/>
        <a:ext cx="2046299" cy="1067705"/>
      </dsp:txXfrm>
    </dsp:sp>
    <dsp:sp modelId="{0D99EB28-BBAB-4D87-ADDE-AC7117C4728C}">
      <dsp:nvSpPr>
        <dsp:cNvPr id="0" name=""/>
        <dsp:cNvSpPr/>
      </dsp:nvSpPr>
      <dsp:spPr>
        <a:xfrm rot="12810874">
          <a:off x="1587305" y="1777117"/>
          <a:ext cx="2147220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CB857C-8CD8-48E7-8D47-27F5D58B954E}">
      <dsp:nvSpPr>
        <dsp:cNvPr id="0" name=""/>
        <dsp:cNvSpPr/>
      </dsp:nvSpPr>
      <dsp:spPr>
        <a:xfrm>
          <a:off x="404820" y="905852"/>
          <a:ext cx="2721954" cy="1134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Центр содействия предпринимательству</a:t>
          </a:r>
          <a:endParaRPr lang="ru-RU" sz="2000" kern="1200" dirty="0"/>
        </a:p>
      </dsp:txBody>
      <dsp:txXfrm>
        <a:off x="438038" y="939070"/>
        <a:ext cx="2655518" cy="1067705"/>
      </dsp:txXfrm>
    </dsp:sp>
    <dsp:sp modelId="{7934330A-9ECC-4E13-B5A9-C52CEF494278}">
      <dsp:nvSpPr>
        <dsp:cNvPr id="0" name=""/>
        <dsp:cNvSpPr/>
      </dsp:nvSpPr>
      <dsp:spPr>
        <a:xfrm rot="16157318">
          <a:off x="3935615" y="1372954"/>
          <a:ext cx="1097413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08532B-6FBB-49DB-81BB-6B7812DCFC01}">
      <dsp:nvSpPr>
        <dsp:cNvPr id="0" name=""/>
        <dsp:cNvSpPr/>
      </dsp:nvSpPr>
      <dsp:spPr>
        <a:xfrm>
          <a:off x="3768670" y="545818"/>
          <a:ext cx="1417677" cy="1134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ДАСИ</a:t>
          </a:r>
          <a:endParaRPr lang="ru-RU" sz="2000" kern="1200" dirty="0"/>
        </a:p>
      </dsp:txBody>
      <dsp:txXfrm>
        <a:off x="3801888" y="579036"/>
        <a:ext cx="1351241" cy="1067705"/>
      </dsp:txXfrm>
    </dsp:sp>
    <dsp:sp modelId="{4B262FDB-34C1-4479-A77A-CEAD18EF12E9}">
      <dsp:nvSpPr>
        <dsp:cNvPr id="0" name=""/>
        <dsp:cNvSpPr/>
      </dsp:nvSpPr>
      <dsp:spPr>
        <a:xfrm rot="19605391">
          <a:off x="5279487" y="1779005"/>
          <a:ext cx="2169601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EEBA8A-0DF4-4DFF-9A4B-B54700F382C3}">
      <dsp:nvSpPr>
        <dsp:cNvPr id="0" name=""/>
        <dsp:cNvSpPr/>
      </dsp:nvSpPr>
      <dsp:spPr>
        <a:xfrm>
          <a:off x="5856915" y="905847"/>
          <a:ext cx="2829286" cy="1134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Краевой фонд поддержки предпринимательства</a:t>
          </a:r>
          <a:endParaRPr lang="ru-RU" sz="2000" kern="1200" dirty="0"/>
        </a:p>
      </dsp:txBody>
      <dsp:txXfrm>
        <a:off x="5890133" y="939065"/>
        <a:ext cx="2762850" cy="1067705"/>
      </dsp:txXfrm>
    </dsp:sp>
    <dsp:sp modelId="{18363E0D-1D99-4601-8CB3-B11BF8D27D77}">
      <dsp:nvSpPr>
        <dsp:cNvPr id="0" name=""/>
        <dsp:cNvSpPr/>
      </dsp:nvSpPr>
      <dsp:spPr>
        <a:xfrm rot="21415909">
          <a:off x="5620394" y="2889325"/>
          <a:ext cx="1824369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9C6AD3-40ED-4FA7-BF03-1DBA8A40887D}">
      <dsp:nvSpPr>
        <dsp:cNvPr id="0" name=""/>
        <dsp:cNvSpPr/>
      </dsp:nvSpPr>
      <dsp:spPr>
        <a:xfrm>
          <a:off x="6288949" y="2562029"/>
          <a:ext cx="2309013" cy="1134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Гарантийный фонд Хабаровского края</a:t>
          </a:r>
          <a:endParaRPr lang="ru-RU" sz="2000" kern="1200" dirty="0"/>
        </a:p>
      </dsp:txBody>
      <dsp:txXfrm>
        <a:off x="6322167" y="2595247"/>
        <a:ext cx="2242577" cy="1067705"/>
      </dsp:txXfrm>
    </dsp:sp>
    <dsp:sp modelId="{583EB1EB-4525-4963-AFCA-F211EC2E826C}">
      <dsp:nvSpPr>
        <dsp:cNvPr id="0" name=""/>
        <dsp:cNvSpPr/>
      </dsp:nvSpPr>
      <dsp:spPr>
        <a:xfrm rot="1731601">
          <a:off x="5369359" y="4019518"/>
          <a:ext cx="1977226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188D4F-CFE5-4A80-BA00-D700789D6479}">
      <dsp:nvSpPr>
        <dsp:cNvPr id="0" name=""/>
        <dsp:cNvSpPr/>
      </dsp:nvSpPr>
      <dsp:spPr>
        <a:xfrm>
          <a:off x="6144927" y="4218221"/>
          <a:ext cx="2157747" cy="113414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Хабаровский краевой бизнес-парк</a:t>
          </a:r>
          <a:endParaRPr lang="ru-RU" sz="2000" kern="1200" dirty="0"/>
        </a:p>
      </dsp:txBody>
      <dsp:txXfrm>
        <a:off x="6178145" y="4251439"/>
        <a:ext cx="2091311" cy="1067705"/>
      </dsp:txXfrm>
    </dsp:sp>
    <dsp:sp modelId="{F2C42465-A5DD-4360-8633-3238E902C9CE}">
      <dsp:nvSpPr>
        <dsp:cNvPr id="0" name=""/>
        <dsp:cNvSpPr/>
      </dsp:nvSpPr>
      <dsp:spPr>
        <a:xfrm rot="5387548">
          <a:off x="4110013" y="4456954"/>
          <a:ext cx="799539" cy="577197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4C49D6-739F-4693-A428-E37B32ADD744}">
      <dsp:nvSpPr>
        <dsp:cNvPr id="0" name=""/>
        <dsp:cNvSpPr/>
      </dsp:nvSpPr>
      <dsp:spPr>
        <a:xfrm>
          <a:off x="3347864" y="4776276"/>
          <a:ext cx="2326734" cy="73808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Центр поддержки экспорта</a:t>
          </a:r>
          <a:endParaRPr lang="ru-RU" sz="2000" kern="1200" dirty="0"/>
        </a:p>
      </dsp:txBody>
      <dsp:txXfrm>
        <a:off x="3369482" y="4797894"/>
        <a:ext cx="2283498" cy="6948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B53394-8F22-413C-8699-99892CA0A5CF}">
      <dsp:nvSpPr>
        <dsp:cNvPr id="0" name=""/>
        <dsp:cNvSpPr/>
      </dsp:nvSpPr>
      <dsp:spPr>
        <a:xfrm>
          <a:off x="3715087" y="2174282"/>
          <a:ext cx="1657444" cy="1657444"/>
        </a:xfrm>
        <a:prstGeom prst="ellipse">
          <a:avLst/>
        </a:prstGeom>
        <a:solidFill>
          <a:srgbClr val="C00000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МСП</a:t>
          </a:r>
          <a:endParaRPr lang="ru-RU" sz="43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57814" y="2417009"/>
        <a:ext cx="1171990" cy="1171990"/>
      </dsp:txXfrm>
    </dsp:sp>
    <dsp:sp modelId="{54C1B99E-263F-4ECA-8969-00FE38A11100}">
      <dsp:nvSpPr>
        <dsp:cNvPr id="0" name=""/>
        <dsp:cNvSpPr/>
      </dsp:nvSpPr>
      <dsp:spPr>
        <a:xfrm rot="6711529">
          <a:off x="3361123" y="4175748"/>
          <a:ext cx="1234951" cy="47237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B9043-4D3E-4806-9E61-E698814A2D70}">
      <dsp:nvSpPr>
        <dsp:cNvPr id="0" name=""/>
        <dsp:cNvSpPr/>
      </dsp:nvSpPr>
      <dsp:spPr>
        <a:xfrm>
          <a:off x="2757827" y="4520931"/>
          <a:ext cx="1981744" cy="92816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Лизинг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(до 3 млн. руб.)</a:t>
          </a:r>
          <a:endParaRPr lang="ru-RU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785012" y="4548116"/>
        <a:ext cx="1927374" cy="873798"/>
      </dsp:txXfrm>
    </dsp:sp>
    <dsp:sp modelId="{50C4A1A8-83C4-4CE5-BC96-495422B6686F}">
      <dsp:nvSpPr>
        <dsp:cNvPr id="0" name=""/>
        <dsp:cNvSpPr/>
      </dsp:nvSpPr>
      <dsp:spPr>
        <a:xfrm rot="9461735">
          <a:off x="1418456" y="3572944"/>
          <a:ext cx="2320494" cy="472371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A941C9-C749-4716-AF05-98DE0EC4CD3C}">
      <dsp:nvSpPr>
        <dsp:cNvPr id="0" name=""/>
        <dsp:cNvSpPr/>
      </dsp:nvSpPr>
      <dsp:spPr>
        <a:xfrm>
          <a:off x="504049" y="3812587"/>
          <a:ext cx="2002431" cy="873778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Присоединение к сетям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(до 500 тыс. руб.)</a:t>
          </a:r>
          <a:endParaRPr lang="ru-RU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29641" y="3838179"/>
        <a:ext cx="1951247" cy="822594"/>
      </dsp:txXfrm>
    </dsp:sp>
    <dsp:sp modelId="{0AA76DD5-066D-43B2-B800-5198BACEA351}">
      <dsp:nvSpPr>
        <dsp:cNvPr id="0" name=""/>
        <dsp:cNvSpPr/>
      </dsp:nvSpPr>
      <dsp:spPr>
        <a:xfrm rot="10990290">
          <a:off x="1620458" y="2659754"/>
          <a:ext cx="1982225" cy="472371"/>
        </a:xfrm>
        <a:prstGeom prst="leftArrow">
          <a:avLst>
            <a:gd name="adj1" fmla="val 60000"/>
            <a:gd name="adj2" fmla="val 50000"/>
          </a:avLst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CA158-01B5-44C3-9F57-90F5F52E64C6}">
      <dsp:nvSpPr>
        <dsp:cNvPr id="0" name=""/>
        <dsp:cNvSpPr/>
      </dsp:nvSpPr>
      <dsp:spPr>
        <a:xfrm>
          <a:off x="297305" y="2357442"/>
          <a:ext cx="2649341" cy="967328"/>
        </a:xfrm>
        <a:prstGeom prst="roundRect">
          <a:avLst>
            <a:gd name="adj" fmla="val 10000"/>
          </a:avLst>
        </a:prstGeom>
        <a:solidFill>
          <a:schemeClr val="accent3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Гранты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(до 300 тыс. руб.)</a:t>
          </a:r>
          <a:endParaRPr lang="ru-RU" sz="1600" b="1" kern="1200" dirty="0">
            <a:solidFill>
              <a:srgbClr val="FFFF00"/>
            </a:solidFill>
            <a:latin typeface="Calibri"/>
            <a:ea typeface="+mn-ea"/>
            <a:cs typeface="+mn-cs"/>
          </a:endParaRPr>
        </a:p>
      </dsp:txBody>
      <dsp:txXfrm>
        <a:off x="325637" y="2385774"/>
        <a:ext cx="2592677" cy="910664"/>
      </dsp:txXfrm>
    </dsp:sp>
    <dsp:sp modelId="{9EE8F282-53AF-42DD-8959-01A2E1B0DFE4}">
      <dsp:nvSpPr>
        <dsp:cNvPr id="0" name=""/>
        <dsp:cNvSpPr/>
      </dsp:nvSpPr>
      <dsp:spPr>
        <a:xfrm rot="12448516">
          <a:off x="1638094" y="1713428"/>
          <a:ext cx="2253174" cy="472371"/>
        </a:xfrm>
        <a:prstGeom prst="leftArrow">
          <a:avLst>
            <a:gd name="adj1" fmla="val 60000"/>
            <a:gd name="adj2" fmla="val 50000"/>
          </a:avLst>
        </a:prstGeom>
        <a:solidFill>
          <a:srgbClr val="9BBB59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18D6C0-E257-4E8F-B620-6BCB66624176}">
      <dsp:nvSpPr>
        <dsp:cNvPr id="0" name=""/>
        <dsp:cNvSpPr/>
      </dsp:nvSpPr>
      <dsp:spPr>
        <a:xfrm>
          <a:off x="648084" y="1004285"/>
          <a:ext cx="2090177" cy="1032671"/>
        </a:xfrm>
        <a:prstGeom prst="roundRect">
          <a:avLst>
            <a:gd name="adj" fmla="val 10000"/>
          </a:avLst>
        </a:prstGeom>
        <a:solidFill>
          <a:srgbClr val="9BBB5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Энерго</a:t>
          </a:r>
          <a:r>
            <a:rPr lang="ru-R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-эффективность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(до 1 млн. руб.)</a:t>
          </a:r>
          <a:endParaRPr lang="ru-RU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78330" y="1034531"/>
        <a:ext cx="2029685" cy="972179"/>
      </dsp:txXfrm>
    </dsp:sp>
    <dsp:sp modelId="{E12A5B17-1809-4E4E-87F5-D2517901DF00}">
      <dsp:nvSpPr>
        <dsp:cNvPr id="0" name=""/>
        <dsp:cNvSpPr/>
      </dsp:nvSpPr>
      <dsp:spPr>
        <a:xfrm rot="18817743">
          <a:off x="4924853" y="1495865"/>
          <a:ext cx="1660994" cy="472371"/>
        </a:xfrm>
        <a:prstGeom prst="leftArrow">
          <a:avLst>
            <a:gd name="adj1" fmla="val 60000"/>
            <a:gd name="adj2" fmla="val 50000"/>
          </a:avLst>
        </a:prstGeom>
        <a:solidFill>
          <a:srgbClr val="8064A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0D79DB-A936-43EA-9ABE-CCD1785A9B32}">
      <dsp:nvSpPr>
        <dsp:cNvPr id="0" name=""/>
        <dsp:cNvSpPr/>
      </dsp:nvSpPr>
      <dsp:spPr>
        <a:xfrm>
          <a:off x="5328582" y="572240"/>
          <a:ext cx="1999600" cy="1117357"/>
        </a:xfrm>
        <a:prstGeom prst="roundRect">
          <a:avLst>
            <a:gd name="adj" fmla="val 10000"/>
          </a:avLst>
        </a:prstGeom>
        <a:solidFill>
          <a:srgbClr val="8064A2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Сертификация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(до 500 тыс. руб.)</a:t>
          </a:r>
          <a:endParaRPr lang="ru-RU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361308" y="604966"/>
        <a:ext cx="1934148" cy="1051905"/>
      </dsp:txXfrm>
    </dsp:sp>
    <dsp:sp modelId="{6D8D62B1-8770-4C2E-8C9D-E22DC0FD8428}">
      <dsp:nvSpPr>
        <dsp:cNvPr id="0" name=""/>
        <dsp:cNvSpPr/>
      </dsp:nvSpPr>
      <dsp:spPr>
        <a:xfrm rot="20925324">
          <a:off x="5458246" y="2372275"/>
          <a:ext cx="2140088" cy="472371"/>
        </a:xfrm>
        <a:prstGeom prst="lef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D6E8D9-4A66-4B83-A84B-E94EED5D7D74}">
      <dsp:nvSpPr>
        <dsp:cNvPr id="0" name=""/>
        <dsp:cNvSpPr/>
      </dsp:nvSpPr>
      <dsp:spPr>
        <a:xfrm>
          <a:off x="6552718" y="1796378"/>
          <a:ext cx="2050150" cy="1206851"/>
        </a:xfrm>
        <a:prstGeom prst="roundRect">
          <a:avLst>
            <a:gd name="adj" fmla="val 10000"/>
          </a:avLst>
        </a:prstGeom>
        <a:solidFill>
          <a:schemeClr val="accent4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Модернизация оборудования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(до 3 млн. руб.)</a:t>
          </a:r>
          <a:endParaRPr lang="ru-RU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588065" y="1831725"/>
        <a:ext cx="1979456" cy="1136157"/>
      </dsp:txXfrm>
    </dsp:sp>
    <dsp:sp modelId="{5CEDE791-BB20-4DBA-9332-0BF57A5EA83B}">
      <dsp:nvSpPr>
        <dsp:cNvPr id="0" name=""/>
        <dsp:cNvSpPr/>
      </dsp:nvSpPr>
      <dsp:spPr>
        <a:xfrm rot="15046513">
          <a:off x="3411249" y="1321670"/>
          <a:ext cx="1257210" cy="472371"/>
        </a:xfrm>
        <a:prstGeom prst="leftArrow">
          <a:avLst>
            <a:gd name="adj1" fmla="val 60000"/>
            <a:gd name="adj2" fmla="val 5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E35926-D54C-4A48-8332-108344675E7E}">
      <dsp:nvSpPr>
        <dsp:cNvPr id="0" name=""/>
        <dsp:cNvSpPr/>
      </dsp:nvSpPr>
      <dsp:spPr>
        <a:xfrm>
          <a:off x="2880313" y="500221"/>
          <a:ext cx="1905112" cy="928168"/>
        </a:xfrm>
        <a:prstGeom prst="roundRect">
          <a:avLst>
            <a:gd name="adj" fmla="val 10000"/>
          </a:avLst>
        </a:prstGeom>
        <a:solidFill>
          <a:srgbClr val="9BBB59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Выставочная деятельность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(до 70 тыс. руб.)</a:t>
          </a:r>
          <a:endParaRPr lang="ru-RU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2907498" y="527406"/>
        <a:ext cx="1850742" cy="873798"/>
      </dsp:txXfrm>
    </dsp:sp>
    <dsp:sp modelId="{31BE0978-560E-422C-AB92-2277224987C4}">
      <dsp:nvSpPr>
        <dsp:cNvPr id="0" name=""/>
        <dsp:cNvSpPr/>
      </dsp:nvSpPr>
      <dsp:spPr>
        <a:xfrm rot="939405">
          <a:off x="5425934" y="3328617"/>
          <a:ext cx="2244688" cy="472371"/>
        </a:xfrm>
        <a:prstGeom prst="leftArrow">
          <a:avLst>
            <a:gd name="adj1" fmla="val 60000"/>
            <a:gd name="adj2" fmla="val 50000"/>
          </a:avLst>
        </a:prstGeom>
        <a:solidFill>
          <a:srgbClr val="C0504D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F547E0-4A1B-48B2-AC38-D2AC1DA14384}">
      <dsp:nvSpPr>
        <dsp:cNvPr id="0" name=""/>
        <dsp:cNvSpPr/>
      </dsp:nvSpPr>
      <dsp:spPr>
        <a:xfrm>
          <a:off x="6470879" y="3410719"/>
          <a:ext cx="2316198" cy="913949"/>
        </a:xfrm>
        <a:prstGeom prst="roundRect">
          <a:avLst>
            <a:gd name="adj" fmla="val 10000"/>
          </a:avLst>
        </a:prstGeom>
        <a:solidFill>
          <a:srgbClr val="C0504D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Займы и </a:t>
          </a:r>
          <a:r>
            <a:rPr lang="ru-RU" sz="1600" b="1" kern="1200" dirty="0" err="1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микрозаймы</a:t>
          </a:r>
          <a:endParaRPr lang="ru-RU" sz="1600" b="1" kern="1200" dirty="0" smtClean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(до 4 млн. руб.)</a:t>
          </a:r>
          <a:endParaRPr lang="ru-RU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497648" y="3437488"/>
        <a:ext cx="2262660" cy="860411"/>
      </dsp:txXfrm>
    </dsp:sp>
    <dsp:sp modelId="{D25B7A63-54D9-4DED-89FB-7983D49A5C5B}">
      <dsp:nvSpPr>
        <dsp:cNvPr id="0" name=""/>
        <dsp:cNvSpPr/>
      </dsp:nvSpPr>
      <dsp:spPr>
        <a:xfrm rot="3280123">
          <a:off x="4755024" y="4131782"/>
          <a:ext cx="1512704" cy="472371"/>
        </a:xfrm>
        <a:prstGeom prst="leftArrow">
          <a:avLst>
            <a:gd name="adj1" fmla="val 60000"/>
            <a:gd name="adj2" fmla="val 5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2D6646-96E5-4AB3-8D72-F478D50B8E09}">
      <dsp:nvSpPr>
        <dsp:cNvPr id="0" name=""/>
        <dsp:cNvSpPr/>
      </dsp:nvSpPr>
      <dsp:spPr>
        <a:xfrm>
          <a:off x="4994040" y="4518306"/>
          <a:ext cx="1909475" cy="933422"/>
        </a:xfrm>
        <a:prstGeom prst="roundRect">
          <a:avLst>
            <a:gd name="adj" fmla="val 10000"/>
          </a:avLst>
        </a:prstGeom>
        <a:solidFill>
          <a:srgbClr val="4BACC6">
            <a:hueOff val="0"/>
            <a:satOff val="0"/>
            <a:lumOff val="0"/>
            <a:alphaOff val="0"/>
          </a:srgb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ysClr val="window" lastClr="FFFFFF"/>
              </a:solidFill>
              <a:latin typeface="Calibri"/>
              <a:ea typeface="+mn-ea"/>
              <a:cs typeface="+mn-cs"/>
            </a:rPr>
            <a:t>Поручительства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rgbClr val="FFFF00"/>
              </a:solidFill>
              <a:latin typeface="Calibri"/>
              <a:ea typeface="+mn-ea"/>
              <a:cs typeface="+mn-cs"/>
            </a:rPr>
            <a:t>(до 15 млн. руб.)</a:t>
          </a:r>
          <a:endParaRPr lang="ru-RU" sz="1600" b="1" kern="1200" dirty="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5021379" y="4545645"/>
        <a:ext cx="1854797" cy="8787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3F1B7D-54B5-45B5-959D-72467F076B42}">
      <dsp:nvSpPr>
        <dsp:cNvPr id="0" name=""/>
        <dsp:cNvSpPr/>
      </dsp:nvSpPr>
      <dsp:spPr>
        <a:xfrm>
          <a:off x="1375409" y="622718"/>
          <a:ext cx="4689925" cy="4689925"/>
        </a:xfrm>
        <a:prstGeom prst="blockArc">
          <a:avLst>
            <a:gd name="adj1" fmla="val 10631071"/>
            <a:gd name="adj2" fmla="val 17105304"/>
            <a:gd name="adj3" fmla="val 4638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98628A-6070-4C4C-B0E1-02776E8988C1}">
      <dsp:nvSpPr>
        <dsp:cNvPr id="0" name=""/>
        <dsp:cNvSpPr/>
      </dsp:nvSpPr>
      <dsp:spPr>
        <a:xfrm>
          <a:off x="1377142" y="666484"/>
          <a:ext cx="4689925" cy="4689925"/>
        </a:xfrm>
        <a:prstGeom prst="blockArc">
          <a:avLst>
            <a:gd name="adj1" fmla="val 4469681"/>
            <a:gd name="adj2" fmla="val 10696809"/>
            <a:gd name="adj3" fmla="val 4638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C8A306-A0AD-4B0C-A6CA-E1C8E54A1A28}">
      <dsp:nvSpPr>
        <dsp:cNvPr id="0" name=""/>
        <dsp:cNvSpPr/>
      </dsp:nvSpPr>
      <dsp:spPr>
        <a:xfrm>
          <a:off x="2565367" y="656695"/>
          <a:ext cx="4689925" cy="4689925"/>
        </a:xfrm>
        <a:prstGeom prst="blockArc">
          <a:avLst>
            <a:gd name="adj1" fmla="val 46026"/>
            <a:gd name="adj2" fmla="val 6273680"/>
            <a:gd name="adj3" fmla="val 4638"/>
          </a:avLst>
        </a:prstGeom>
        <a:solidFill>
          <a:schemeClr val="accent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54B129-7B09-4C77-9FBD-D7AE31D13F73}">
      <dsp:nvSpPr>
        <dsp:cNvPr id="0" name=""/>
        <dsp:cNvSpPr/>
      </dsp:nvSpPr>
      <dsp:spPr>
        <a:xfrm>
          <a:off x="2566059" y="623220"/>
          <a:ext cx="4689925" cy="4689925"/>
        </a:xfrm>
        <a:prstGeom prst="blockArc">
          <a:avLst>
            <a:gd name="adj1" fmla="val 15297597"/>
            <a:gd name="adj2" fmla="val 96278"/>
            <a:gd name="adj3" fmla="val 4638"/>
          </a:avLst>
        </a:prstGeom>
        <a:solidFill>
          <a:schemeClr val="accent6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6F93C-F1C1-4D56-803B-6031F36825ED}">
      <dsp:nvSpPr>
        <dsp:cNvPr id="0" name=""/>
        <dsp:cNvSpPr/>
      </dsp:nvSpPr>
      <dsp:spPr>
        <a:xfrm>
          <a:off x="2919584" y="1640563"/>
          <a:ext cx="2736461" cy="26558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Начинающий бизнес, молодежь</a:t>
          </a:r>
          <a:endParaRPr lang="ru-RU" sz="2000" b="1" kern="1200" dirty="0"/>
        </a:p>
      </dsp:txBody>
      <dsp:txXfrm>
        <a:off x="3320329" y="2029505"/>
        <a:ext cx="1934971" cy="1877975"/>
      </dsp:txXfrm>
    </dsp:sp>
    <dsp:sp modelId="{51B3E1BA-296A-4E0D-A492-BA1A86878024}">
      <dsp:nvSpPr>
        <dsp:cNvPr id="0" name=""/>
        <dsp:cNvSpPr/>
      </dsp:nvSpPr>
      <dsp:spPr>
        <a:xfrm>
          <a:off x="2424121" y="758"/>
          <a:ext cx="3785018" cy="1510617"/>
        </a:xfrm>
        <a:prstGeom prst="ellipse">
          <a:avLst/>
        </a:prstGeom>
        <a:solidFill>
          <a:schemeClr val="accent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Гранты лучшим молодым предпринимателям </a:t>
          </a:r>
          <a:r>
            <a:rPr lang="ru-RU" sz="2000" b="1" kern="1200" dirty="0" smtClean="0">
              <a:solidFill>
                <a:srgbClr val="FFFF00"/>
              </a:solidFill>
            </a:rPr>
            <a:t>(до 100 тыс. руб.)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2978424" y="221983"/>
        <a:ext cx="2676412" cy="1068167"/>
      </dsp:txXfrm>
    </dsp:sp>
    <dsp:sp modelId="{A173E560-7100-4720-93CF-0A508C7D3845}">
      <dsp:nvSpPr>
        <dsp:cNvPr id="0" name=""/>
        <dsp:cNvSpPr/>
      </dsp:nvSpPr>
      <dsp:spPr>
        <a:xfrm>
          <a:off x="5544426" y="2277016"/>
          <a:ext cx="3312557" cy="151061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Гранты  на открытие собственного дела </a:t>
          </a:r>
          <a:r>
            <a:rPr lang="ru-RU" sz="2000" b="1" kern="1200" dirty="0" smtClean="0">
              <a:solidFill>
                <a:srgbClr val="FFFF00"/>
              </a:solidFill>
            </a:rPr>
            <a:t>(до 300 тыс. руб.)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6029539" y="2498241"/>
        <a:ext cx="2342331" cy="1068167"/>
      </dsp:txXfrm>
    </dsp:sp>
    <dsp:sp modelId="{5FCEDACA-146D-4E76-904D-66C605326F72}">
      <dsp:nvSpPr>
        <dsp:cNvPr id="0" name=""/>
        <dsp:cNvSpPr/>
      </dsp:nvSpPr>
      <dsp:spPr>
        <a:xfrm>
          <a:off x="2566640" y="4463355"/>
          <a:ext cx="3535600" cy="1510617"/>
        </a:xfrm>
        <a:prstGeom prst="ellipse">
          <a:avLst/>
        </a:prstGeom>
        <a:solidFill>
          <a:schemeClr val="accent4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Гранты на создание инновационной компании </a:t>
          </a:r>
        </a:p>
        <a:p>
          <a:pPr lvl="0" algn="ctr" defTabSz="8890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(</a:t>
          </a:r>
          <a:r>
            <a:rPr lang="ru-RU" sz="2000" b="1" kern="1200" smtClean="0">
              <a:solidFill>
                <a:srgbClr val="FFFF00"/>
              </a:solidFill>
            </a:rPr>
            <a:t>до 500 тыс. </a:t>
          </a:r>
          <a:r>
            <a:rPr lang="ru-RU" sz="2000" b="1" kern="1200" dirty="0" smtClean="0">
              <a:solidFill>
                <a:srgbClr val="FFFF00"/>
              </a:solidFill>
            </a:rPr>
            <a:t>руб.)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3084417" y="4684580"/>
        <a:ext cx="2500046" cy="1068167"/>
      </dsp:txXfrm>
    </dsp:sp>
    <dsp:sp modelId="{64E285BC-7202-438A-8F05-1679D6E8B90E}">
      <dsp:nvSpPr>
        <dsp:cNvPr id="0" name=""/>
        <dsp:cNvSpPr/>
      </dsp:nvSpPr>
      <dsp:spPr>
        <a:xfrm>
          <a:off x="0" y="2324884"/>
          <a:ext cx="2865112" cy="1510617"/>
        </a:xfrm>
        <a:prstGeom prst="ellipse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76200" dist="12700" dir="8100000" sy="-23000" kx="800400" algn="br" rotWithShape="0">
            <a:prstClr val="black">
              <a:alpha val="2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Льготные займы 8.25%</a:t>
          </a:r>
        </a:p>
        <a:p>
          <a:pPr lvl="0" algn="ctr" defTabSz="889000">
            <a:lnSpc>
              <a:spcPts val="18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FFFF00"/>
              </a:solidFill>
            </a:rPr>
            <a:t>(до 1 млн. руб. )</a:t>
          </a:r>
          <a:endParaRPr lang="ru-RU" sz="2000" b="1" kern="1200" dirty="0">
            <a:solidFill>
              <a:srgbClr val="FFFF00"/>
            </a:solidFill>
          </a:endParaRPr>
        </a:p>
      </dsp:txBody>
      <dsp:txXfrm>
        <a:off x="419586" y="2546109"/>
        <a:ext cx="2025940" cy="106816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6054C8-925C-4E9E-AD55-51270B5119A1}">
      <dsp:nvSpPr>
        <dsp:cNvPr id="0" name=""/>
        <dsp:cNvSpPr/>
      </dsp:nvSpPr>
      <dsp:spPr>
        <a:xfrm>
          <a:off x="1290443" y="0"/>
          <a:ext cx="5613573" cy="5613573"/>
        </a:xfrm>
        <a:prstGeom prst="triangle">
          <a:avLst/>
        </a:prstGeom>
        <a:gradFill rotWithShape="1">
          <a:gsLst>
            <a:gs pos="0">
              <a:schemeClr val="accent3">
                <a:shade val="51000"/>
                <a:satMod val="130000"/>
              </a:schemeClr>
            </a:gs>
            <a:gs pos="80000">
              <a:schemeClr val="accent3">
                <a:shade val="93000"/>
                <a:satMod val="130000"/>
              </a:schemeClr>
            </a:gs>
            <a:gs pos="100000">
              <a:schemeClr val="accent3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C66C3CDF-0157-43BB-ABD7-4151AFCD577D}">
      <dsp:nvSpPr>
        <dsp:cNvPr id="0" name=""/>
        <dsp:cNvSpPr/>
      </dsp:nvSpPr>
      <dsp:spPr>
        <a:xfrm>
          <a:off x="4097230" y="561905"/>
          <a:ext cx="3648822" cy="7981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Финансовая</a:t>
          </a:r>
          <a:endParaRPr lang="ru-RU" sz="3000" kern="1200" dirty="0"/>
        </a:p>
      </dsp:txBody>
      <dsp:txXfrm>
        <a:off x="4136194" y="600869"/>
        <a:ext cx="3570894" cy="720251"/>
      </dsp:txXfrm>
    </dsp:sp>
    <dsp:sp modelId="{52B05A24-7011-4E3B-9094-D2B29D0A7338}">
      <dsp:nvSpPr>
        <dsp:cNvPr id="0" name=""/>
        <dsp:cNvSpPr/>
      </dsp:nvSpPr>
      <dsp:spPr>
        <a:xfrm>
          <a:off x="4097230" y="1459857"/>
          <a:ext cx="3648822" cy="7981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2483469"/>
              <a:satOff val="9953"/>
              <a:lumOff val="215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Организационная</a:t>
          </a:r>
          <a:endParaRPr lang="ru-RU" sz="3000" kern="1200" dirty="0"/>
        </a:p>
      </dsp:txBody>
      <dsp:txXfrm>
        <a:off x="4136194" y="1498821"/>
        <a:ext cx="3570894" cy="720251"/>
      </dsp:txXfrm>
    </dsp:sp>
    <dsp:sp modelId="{4E03BCD1-D650-4735-9B62-A2BE03E92B5C}">
      <dsp:nvSpPr>
        <dsp:cNvPr id="0" name=""/>
        <dsp:cNvSpPr/>
      </dsp:nvSpPr>
      <dsp:spPr>
        <a:xfrm>
          <a:off x="4097230" y="2357810"/>
          <a:ext cx="3648822" cy="798179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Образовательная</a:t>
          </a:r>
          <a:endParaRPr lang="ru-RU" sz="3000" kern="1200" dirty="0"/>
        </a:p>
      </dsp:txBody>
      <dsp:txXfrm>
        <a:off x="4136194" y="2396774"/>
        <a:ext cx="3570894" cy="720251"/>
      </dsp:txXfrm>
    </dsp:sp>
    <dsp:sp modelId="{5F2A9A55-D09C-48F0-B913-0DC9E3444BBE}">
      <dsp:nvSpPr>
        <dsp:cNvPr id="0" name=""/>
        <dsp:cNvSpPr/>
      </dsp:nvSpPr>
      <dsp:spPr>
        <a:xfrm>
          <a:off x="4097230" y="3255762"/>
          <a:ext cx="3648822" cy="798179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Консультационная</a:t>
          </a:r>
          <a:endParaRPr lang="ru-RU" sz="3000" kern="1200" dirty="0"/>
        </a:p>
      </dsp:txBody>
      <dsp:txXfrm>
        <a:off x="4136194" y="3294726"/>
        <a:ext cx="3570894" cy="720251"/>
      </dsp:txXfrm>
    </dsp:sp>
    <dsp:sp modelId="{CA505D90-36D7-4404-A7DE-A99E9BC2C3AE}">
      <dsp:nvSpPr>
        <dsp:cNvPr id="0" name=""/>
        <dsp:cNvSpPr/>
      </dsp:nvSpPr>
      <dsp:spPr>
        <a:xfrm>
          <a:off x="4097230" y="4153715"/>
          <a:ext cx="3648822" cy="798179"/>
        </a:xfrm>
        <a:prstGeom prst="roundRect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z="190500" extrusionH="12700"/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Информационная</a:t>
          </a:r>
          <a:endParaRPr lang="ru-RU" sz="3000" kern="1200" dirty="0"/>
        </a:p>
      </dsp:txBody>
      <dsp:txXfrm>
        <a:off x="4136194" y="4192679"/>
        <a:ext cx="3570894" cy="72025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15BD9D-CD3C-4979-B6B2-23F59B1BA03D}">
      <dsp:nvSpPr>
        <dsp:cNvPr id="0" name=""/>
        <dsp:cNvSpPr/>
      </dsp:nvSpPr>
      <dsp:spPr>
        <a:xfrm rot="5400000">
          <a:off x="-328101" y="330158"/>
          <a:ext cx="2187341" cy="1531138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1</a:t>
          </a:r>
          <a:endParaRPr lang="ru-RU" sz="4300" kern="1200" dirty="0"/>
        </a:p>
      </dsp:txBody>
      <dsp:txXfrm rot="-5400000">
        <a:off x="1" y="767625"/>
        <a:ext cx="1531138" cy="656203"/>
      </dsp:txXfrm>
    </dsp:sp>
    <dsp:sp modelId="{5D150BC8-05C3-4C14-958B-AC655C92686A}">
      <dsp:nvSpPr>
        <dsp:cNvPr id="0" name=""/>
        <dsp:cNvSpPr/>
      </dsp:nvSpPr>
      <dsp:spPr>
        <a:xfrm rot="5400000">
          <a:off x="4616749" y="-3083553"/>
          <a:ext cx="1421771" cy="7592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Организация на базе общеобразовательных школ Центров поддержки предпринимательства</a:t>
          </a:r>
          <a:endParaRPr lang="ru-RU" sz="2900" kern="1200" dirty="0"/>
        </a:p>
      </dsp:txBody>
      <dsp:txXfrm rot="-5400000">
        <a:off x="1531139" y="71463"/>
        <a:ext cx="7523588" cy="1282961"/>
      </dsp:txXfrm>
    </dsp:sp>
    <dsp:sp modelId="{7C7B2DBB-5423-45C8-AAD6-8A780F418E3F}">
      <dsp:nvSpPr>
        <dsp:cNvPr id="0" name=""/>
        <dsp:cNvSpPr/>
      </dsp:nvSpPr>
      <dsp:spPr>
        <a:xfrm rot="5400000">
          <a:off x="-328101" y="2328128"/>
          <a:ext cx="2187341" cy="1531138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2</a:t>
          </a:r>
          <a:endParaRPr lang="ru-RU" sz="4300" kern="1200" dirty="0"/>
        </a:p>
      </dsp:txBody>
      <dsp:txXfrm rot="-5400000">
        <a:off x="1" y="2765595"/>
        <a:ext cx="1531138" cy="656203"/>
      </dsp:txXfrm>
    </dsp:sp>
    <dsp:sp modelId="{7B73B372-1C1B-4D12-ADB5-426ABB1A7D2C}">
      <dsp:nvSpPr>
        <dsp:cNvPr id="0" name=""/>
        <dsp:cNvSpPr/>
      </dsp:nvSpPr>
      <dsp:spPr>
        <a:xfrm rot="5400000">
          <a:off x="4616749" y="-1085583"/>
          <a:ext cx="1421771" cy="7592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Подготовка на базе действующего преподавательского состава специалистов по работе с бизнесом</a:t>
          </a:r>
          <a:endParaRPr lang="ru-RU" sz="2900" kern="1200" dirty="0"/>
        </a:p>
      </dsp:txBody>
      <dsp:txXfrm rot="-5400000">
        <a:off x="1531139" y="2069433"/>
        <a:ext cx="7523588" cy="1282961"/>
      </dsp:txXfrm>
    </dsp:sp>
    <dsp:sp modelId="{673E3232-D23A-4B4C-B42B-D0FE50BD30E1}">
      <dsp:nvSpPr>
        <dsp:cNvPr id="0" name=""/>
        <dsp:cNvSpPr/>
      </dsp:nvSpPr>
      <dsp:spPr>
        <a:xfrm rot="5400000">
          <a:off x="-328101" y="4326098"/>
          <a:ext cx="2187341" cy="1531138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300" kern="1200" dirty="0" smtClean="0"/>
            <a:t>3</a:t>
          </a:r>
          <a:endParaRPr lang="ru-RU" sz="4300" kern="1200" dirty="0"/>
        </a:p>
      </dsp:txBody>
      <dsp:txXfrm rot="-5400000">
        <a:off x="1" y="4763565"/>
        <a:ext cx="1531138" cy="656203"/>
      </dsp:txXfrm>
    </dsp:sp>
    <dsp:sp modelId="{4CF0B58C-BA34-47CE-AD28-BD360B18E280}">
      <dsp:nvSpPr>
        <dsp:cNvPr id="0" name=""/>
        <dsp:cNvSpPr/>
      </dsp:nvSpPr>
      <dsp:spPr>
        <a:xfrm rot="5400000">
          <a:off x="4616749" y="912386"/>
          <a:ext cx="1421771" cy="759299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18415" rIns="18415" bIns="18415" numCol="1" spcCol="1270" anchor="ctr" anchorCtr="0">
          <a:noAutofit/>
        </a:bodyPr>
        <a:lstStyle/>
        <a:p>
          <a:pPr marL="285750" lvl="1" indent="-285750" algn="l" defTabSz="1289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900" kern="1200" dirty="0" smtClean="0"/>
            <a:t>Организация курсов, классов, программ, направленных на создание малых бизнесов</a:t>
          </a:r>
          <a:endParaRPr lang="ru-RU" sz="2900" kern="1200" dirty="0"/>
        </a:p>
      </dsp:txBody>
      <dsp:txXfrm rot="-5400000">
        <a:off x="1531139" y="4067402"/>
        <a:ext cx="7523588" cy="12829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0.01133</cdr:x>
      <cdr:y>0.00709</cdr:y>
    </cdr:from>
    <cdr:to>
      <cdr:x>0.50229</cdr:x>
      <cdr:y>0.31133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9768" y="21298"/>
          <a:ext cx="3888432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 smtClean="0"/>
            <a:t>Налоговая отдача на одного получателя поддержки</a:t>
          </a:r>
          <a:endParaRPr lang="ru-RU" sz="24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24B41E4-0D8E-46E9-B856-4E76DB6B551A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14919B5-E99A-4E86-9233-4EBE631DE6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086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93123" y="0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CF34A2E-3A3D-41CC-A2DD-54E9D13313ED}" type="datetimeFigureOut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236913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7425" y="3228895"/>
            <a:ext cx="789940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93123" y="6456612"/>
            <a:ext cx="4278842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3FF3A9B-3556-48AD-BF03-E9D4CFA8C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31106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 txBox="1">
            <a:spLocks noGrp="1" noChangeArrowheads="1"/>
          </p:cNvSpPr>
          <p:nvPr/>
        </p:nvSpPr>
        <p:spPr bwMode="auto">
          <a:xfrm>
            <a:off x="5594333" y="6456378"/>
            <a:ext cx="4277613" cy="33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71" tIns="43787" rIns="87571" bIns="43787" anchor="b"/>
          <a:lstStyle>
            <a:lvl1pPr defTabSz="449263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49263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49263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49263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49263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F23B4B17-3EDD-4699-9EEE-8E3D0250BEA4}" type="slidenum">
              <a:rPr lang="ru-RU" altLang="ru-RU" sz="11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2</a:t>
            </a:fld>
            <a:endParaRPr lang="ru-RU" altLang="ru-RU" sz="1100">
              <a:solidFill>
                <a:srgbClr val="FFFFFF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5594332" y="6456378"/>
            <a:ext cx="4279918" cy="34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81" tIns="43790" rIns="87581" bIns="43790" anchor="b"/>
          <a:lstStyle>
            <a:lvl1pPr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fld id="{ECD7625B-D346-443C-9A26-970579758B1E}" type="slidenum">
              <a:rPr lang="ru-RU" altLang="ru-RU" sz="11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</a:pPr>
              <a:t>2</a:t>
            </a:fld>
            <a:endParaRPr lang="ru-RU" altLang="ru-RU" sz="11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5594332" y="6456378"/>
            <a:ext cx="4279918" cy="34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7581" tIns="43790" rIns="87581" bIns="43790" anchor="b"/>
          <a:lstStyle>
            <a:lvl1pPr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fld id="{53DB7E40-B04C-4F04-9BB8-136665618F83}" type="slidenum">
              <a:rPr lang="ru-RU" altLang="ru-RU" sz="11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</a:pPr>
              <a:t>2</a:t>
            </a:fld>
            <a:endParaRPr lang="ru-RU" altLang="ru-RU" sz="11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3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40088" y="508000"/>
            <a:ext cx="3400425" cy="25511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6965" y="3230363"/>
            <a:ext cx="7902629" cy="305754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7571" tIns="43787" rIns="87571" bIns="43787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5594333" y="6456378"/>
            <a:ext cx="4277613" cy="33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84" tIns="45793" rIns="91584" bIns="45793" anchor="b"/>
          <a:lstStyle>
            <a:lvl1pPr defTabSz="449263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49263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49263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49263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49263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1D7D1B1E-D01A-420C-BC60-95E3BBE153FE}" type="slidenum">
              <a:rPr lang="ru-RU" altLang="ru-RU" sz="12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3</a:t>
            </a:fld>
            <a:endParaRPr lang="ru-RU" altLang="ru-RU" sz="1200">
              <a:solidFill>
                <a:srgbClr val="FFFFFF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5594332" y="6456378"/>
            <a:ext cx="4279918" cy="34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92" tIns="45797" rIns="91592" bIns="45797" anchor="b"/>
          <a:lstStyle>
            <a:lvl1pPr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fld id="{43BFCDB9-05E5-4E4F-B41A-1C9089009B85}" type="slidenum">
              <a:rPr lang="ru-RU" altLang="ru-RU" sz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</a:pPr>
              <a:t>3</a:t>
            </a:fld>
            <a:endParaRPr lang="ru-RU" altLang="ru-RU" sz="12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5594332" y="6456378"/>
            <a:ext cx="4279918" cy="34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92" tIns="45797" rIns="91592" bIns="45797" anchor="b"/>
          <a:lstStyle>
            <a:lvl1pPr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fld id="{1FEDFEF4-FB51-47D3-A129-C16B41C60C6E}" type="slidenum">
              <a:rPr lang="ru-RU" altLang="ru-RU" sz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</a:pPr>
              <a:t>3</a:t>
            </a:fld>
            <a:endParaRPr lang="ru-RU" altLang="ru-RU" sz="12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38500" y="508000"/>
            <a:ext cx="3400425" cy="25511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6965" y="3229277"/>
            <a:ext cx="7902629" cy="30586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84" tIns="45793" rIns="91584" bIns="45793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5594333" y="6456378"/>
            <a:ext cx="4277613" cy="33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84" tIns="45793" rIns="91584" bIns="45793" anchor="b"/>
          <a:lstStyle>
            <a:lvl1pPr defTabSz="449263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49263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49263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49263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49263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1D7D1B1E-D01A-420C-BC60-95E3BBE153FE}" type="slidenum">
              <a:rPr lang="ru-RU" altLang="ru-RU" sz="12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4</a:t>
            </a:fld>
            <a:endParaRPr lang="ru-RU" altLang="ru-RU" sz="1200">
              <a:solidFill>
                <a:srgbClr val="FFFFFF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5594332" y="6456378"/>
            <a:ext cx="4279918" cy="34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92" tIns="45797" rIns="91592" bIns="45797" anchor="b"/>
          <a:lstStyle>
            <a:lvl1pPr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fld id="{43BFCDB9-05E5-4E4F-B41A-1C9089009B85}" type="slidenum">
              <a:rPr lang="ru-RU" altLang="ru-RU" sz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</a:pPr>
              <a:t>4</a:t>
            </a:fld>
            <a:endParaRPr lang="ru-RU" altLang="ru-RU" sz="12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5594332" y="6456378"/>
            <a:ext cx="4279918" cy="34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92" tIns="45797" rIns="91592" bIns="45797" anchor="b"/>
          <a:lstStyle>
            <a:lvl1pPr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fld id="{1FEDFEF4-FB51-47D3-A129-C16B41C60C6E}" type="slidenum">
              <a:rPr lang="ru-RU" altLang="ru-RU" sz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</a:pPr>
              <a:t>4</a:t>
            </a:fld>
            <a:endParaRPr lang="ru-RU" altLang="ru-RU" sz="12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38500" y="508000"/>
            <a:ext cx="3400425" cy="25511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6965" y="3229277"/>
            <a:ext cx="7902629" cy="30586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84" tIns="45793" rIns="91584" bIns="45793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5594333" y="6456378"/>
            <a:ext cx="4277613" cy="339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84" tIns="45793" rIns="91584" bIns="45793" anchor="b"/>
          <a:lstStyle>
            <a:lvl1pPr defTabSz="449263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49263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49263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49263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49263" eaLnBrk="0" hangingPunct="0"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719138" algn="l"/>
                <a:tab pos="1443038" algn="l"/>
                <a:tab pos="2163763" algn="l"/>
                <a:tab pos="2890838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fld id="{1D7D1B1E-D01A-420C-BC60-95E3BBE153FE}" type="slidenum">
              <a:rPr lang="ru-RU" altLang="ru-RU" sz="1200">
                <a:solidFill>
                  <a:srgbClr val="FFFFFF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  <a:buFont typeface="Times New Roman" pitchFamily="18" charset="0"/>
                <a:buNone/>
              </a:pPr>
              <a:t>5</a:t>
            </a:fld>
            <a:endParaRPr lang="ru-RU" altLang="ru-RU" sz="1200">
              <a:solidFill>
                <a:srgbClr val="FFFFFF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5" name="Text Box 1"/>
          <p:cNvSpPr txBox="1">
            <a:spLocks noChangeArrowheads="1"/>
          </p:cNvSpPr>
          <p:nvPr/>
        </p:nvSpPr>
        <p:spPr bwMode="auto">
          <a:xfrm>
            <a:off x="5594332" y="6456378"/>
            <a:ext cx="4279918" cy="34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92" tIns="45797" rIns="91592" bIns="45797" anchor="b"/>
          <a:lstStyle>
            <a:lvl1pPr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fld id="{43BFCDB9-05E5-4E4F-B41A-1C9089009B85}" type="slidenum">
              <a:rPr lang="ru-RU" altLang="ru-RU" sz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</a:pPr>
              <a:t>5</a:t>
            </a:fld>
            <a:endParaRPr lang="ru-RU" altLang="ru-RU" sz="12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5594332" y="6456378"/>
            <a:ext cx="4279918" cy="340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92" tIns="45797" rIns="91592" bIns="45797" anchor="b"/>
          <a:lstStyle>
            <a:lvl1pPr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09638" algn="l"/>
                <a:tab pos="1824038" algn="l"/>
                <a:tab pos="2738438" algn="l"/>
                <a:tab pos="3652838" algn="l"/>
                <a:tab pos="4567238" algn="l"/>
                <a:tab pos="5481638" algn="l"/>
                <a:tab pos="6394450" algn="l"/>
                <a:tab pos="7310438" algn="l"/>
                <a:tab pos="8224838" algn="l"/>
                <a:tab pos="9137650" algn="l"/>
                <a:tab pos="1005205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>
              <a:buClr>
                <a:srgbClr val="000000"/>
              </a:buClr>
              <a:buSzPct val="100000"/>
            </a:pPr>
            <a:fld id="{1FEDFEF4-FB51-47D3-A129-C16B41C60C6E}" type="slidenum">
              <a:rPr lang="ru-RU" altLang="ru-RU" sz="12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rPr>
              <a:pPr algn="r" eaLnBrk="1" hangingPunct="1">
                <a:buClr>
                  <a:srgbClr val="000000"/>
                </a:buClr>
                <a:buSzPct val="100000"/>
              </a:pPr>
              <a:t>5</a:t>
            </a:fld>
            <a:endParaRPr lang="ru-RU" altLang="ru-RU" sz="1200">
              <a:solidFill>
                <a:srgbClr val="000000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317" name="Rectangle 3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238500" y="508000"/>
            <a:ext cx="3400425" cy="255111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6965" y="3229277"/>
            <a:ext cx="7902629" cy="305862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584" tIns="45793" rIns="91584" bIns="45793" anchor="ctr"/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E7BC50-99D5-4DF3-BC4C-13A6839202B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9926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mtClean="0"/>
              <a:t>Если представить структуру предприятий МСП, то она следующая (кстати типичная для любого субъекта РФ)</a:t>
            </a:r>
          </a:p>
        </p:txBody>
      </p:sp>
      <p:sp>
        <p:nvSpPr>
          <p:cNvPr id="1259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BC0AA70E-5E7A-4BD8-9B40-3DE5AE07B2C4}" type="slidenum">
              <a:rPr lang="ru-RU" altLang="ru-RU" smtClean="0"/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F63CB7-C522-4815-8511-610F02514FD7}" type="datetime1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682CA-B053-43EC-AF25-DA92BF707C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3883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390EC-A1BE-4215-8D9E-86DDE3B06607}" type="datetime1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D0819-3733-4A96-BC4B-20C8321EB4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3567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C0FB0-1F12-4E50-8005-1D528EAA6A91}" type="datetime1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381807-A506-4BD0-85F8-F2C94A9A48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4946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77D2826-71DC-4526-9C50-17DB2173570C}" type="datetime1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1CCE723-E6EA-4F26-8C69-50FCA0C5662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9690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3898FCC-F3FA-49C5-871B-11B67ED266AD}" type="datetime1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B83577B-1755-4354-B62B-F29D0E80BF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9305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7899236-19FE-42EB-913C-0C1FF6583198}" type="datetime1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1044F9-FD8C-4180-8D8D-443C8C33C0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3745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F3BFE40-87C6-4869-9C17-A1B81A53C77A}" type="datetime1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99CAA0A-0046-4495-89F3-F15EAC57AE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63082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39425CB-EBB5-48DD-8552-372C5C9A35C3}" type="datetime1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6E7A40B-AFAD-4A08-834D-2A77252DC5E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45081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373454-710B-4B27-94CD-AF5D68E192A4}" type="datetime1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B2CD01E-EB9E-4214-BAE5-790F6DCB3BE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381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3EF6450-5A3C-462E-B8A0-1DB4EC8CC810}" type="datetime1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DCC2A8F-BDF3-4B0F-BCB1-62E3A0BC9B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90280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57C9815-6E7F-4CC8-959A-9A9E9E5CBCDB}" type="datetime1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2D4D9270-1850-44DC-8882-A4EEAEB3D70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266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44499-3946-4D88-B237-6198D0899362}" type="datetime1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2E74F-7693-43CB-B169-0D4090B7EB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3989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5068799-A1D6-40C1-9106-73BFB17B3F8C}" type="datetime1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C3B0837-1650-407B-808C-77A6E5A4207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58187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B6D9FB-4048-47D3-992C-7806368DF374}" type="datetime1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B6E4974-CBF2-44DB-90C8-355ED9ECD5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2273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B98E7FE-6338-4292-A2CE-AA68379BCB37}" type="datetime1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91096BD-1F58-425C-BE31-297E2964FF8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4115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A459C-A1AF-4523-A2F1-627D73A9527A}" type="datetime1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65E98-9CCB-45FF-8F78-B483D3A7F9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810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F1F82-7B67-46D5-8CF3-DB42E70C4383}" type="datetime1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78075-58E9-431D-A90A-945D423140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93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65297-1A08-413E-BB7C-343397772BC4}" type="datetime1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3F1996-1482-4EF4-B5CA-385606C3D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996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5A359-1CED-4A75-A181-1F711217F942}" type="datetime1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DE01E-E54F-4791-997E-EAAB8001F8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13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7F401-7A42-43F8-B4DC-30689874CCFD}" type="datetime1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FED77-0289-4184-8D18-ACFDD9B00E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4193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D58004-7E58-45BA-847E-D73F9F87F286}" type="datetime1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F1A507-98FE-4E0B-8FBD-16F6A96137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769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DA00E-FCBB-496E-9C04-8226346A5F1C}" type="datetime1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CDB06-F9E7-4F9F-B5EF-34CAE7F3FB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14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C77EA6-9217-4F62-93AF-B8298F978A76}" type="datetime1">
              <a:rPr lang="ru-RU"/>
              <a:pPr>
                <a:defRPr/>
              </a:pPr>
              <a:t>05.05.2014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378380E-5A3D-43CC-9646-CC9AD3998D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931E59F-CECD-4F81-A8D4-82AFE16B725D}" type="datetime1">
              <a:rPr lang="ru-RU"/>
              <a:pPr>
                <a:defRPr/>
              </a:pPr>
              <a:t>05.05.2014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A5AE36FA-B145-48BB-AE9D-7F6C1DD2D38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89" y="116631"/>
            <a:ext cx="8981813" cy="500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2" name="Заголовок 1"/>
          <p:cNvSpPr>
            <a:spLocks noGrp="1"/>
          </p:cNvSpPr>
          <p:nvPr>
            <p:ph type="ctrTitle"/>
          </p:nvPr>
        </p:nvSpPr>
        <p:spPr>
          <a:xfrm>
            <a:off x="971600" y="1988840"/>
            <a:ext cx="6840760" cy="187220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lnSpc>
                <a:spcPts val="3600"/>
              </a:lnSpc>
            </a:pPr>
            <a:r>
              <a:rPr lang="ru-RU" altLang="ru-RU" sz="3600" b="1" dirty="0" smtClean="0">
                <a:solidFill>
                  <a:schemeClr val="bg1"/>
                </a:solidFill>
              </a:rPr>
              <a:t>Задачи инновационного и экономического развития Хабаровского края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0190" y="5301208"/>
            <a:ext cx="8834298" cy="118016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ts val="27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Чайка Юрий Афанасьевич, заместитель министра – начальник управления малого и среднего предпринимательства</a:t>
            </a:r>
            <a:endParaRPr lang="ru-RU" sz="24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1656308" y="55870"/>
            <a:ext cx="7462912" cy="6340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/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Предпринимательская 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деятельность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63600" y="1412776"/>
            <a:ext cx="8640960" cy="473975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во-первых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3200" b="1" dirty="0">
                <a:solidFill>
                  <a:srgbClr val="FF0000"/>
                </a:solidFill>
              </a:rPr>
              <a:t>самостоятельная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деятельность </a:t>
            </a:r>
          </a:p>
          <a:p>
            <a:pPr>
              <a:spcBef>
                <a:spcPts val="1200"/>
              </a:spcBef>
            </a:pP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во-вторых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– деятельность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,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осуществляемая </a:t>
            </a:r>
            <a:r>
              <a:rPr lang="ru-RU" sz="3200" b="1" dirty="0">
                <a:solidFill>
                  <a:srgbClr val="FF0000"/>
                </a:solidFill>
              </a:rPr>
              <a:t>на свой страх и </a:t>
            </a:r>
            <a:r>
              <a:rPr lang="ru-RU" sz="3200" b="1" dirty="0" smtClean="0">
                <a:solidFill>
                  <a:srgbClr val="FF0000"/>
                </a:solidFill>
              </a:rPr>
              <a:t>риск</a:t>
            </a:r>
          </a:p>
          <a:p>
            <a:pPr>
              <a:spcBef>
                <a:spcPts val="1200"/>
              </a:spcBef>
            </a:pP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в-третьих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- деятельность, направленная на систематическое </a:t>
            </a:r>
            <a:r>
              <a:rPr lang="ru-RU" sz="3200" b="1" dirty="0">
                <a:solidFill>
                  <a:srgbClr val="FF0000"/>
                </a:solidFill>
              </a:rPr>
              <a:t>получение </a:t>
            </a:r>
            <a:r>
              <a:rPr lang="ru-RU" sz="3200" b="1" dirty="0" smtClean="0">
                <a:solidFill>
                  <a:srgbClr val="FF0000"/>
                </a:solidFill>
              </a:rPr>
              <a:t>прибыли</a:t>
            </a:r>
            <a:endParaRPr lang="ru-RU" sz="2800" b="1" dirty="0">
              <a:solidFill>
                <a:srgbClr val="FF0000"/>
              </a:solidFill>
            </a:endParaRPr>
          </a:p>
          <a:p>
            <a:pPr>
              <a:spcBef>
                <a:spcPts val="1200"/>
              </a:spcBef>
            </a:pPr>
            <a:r>
              <a:rPr lang="ru-RU" sz="2800" b="1" u="sng" dirty="0" smtClean="0">
                <a:solidFill>
                  <a:schemeClr val="tx2">
                    <a:lumMod val="75000"/>
                  </a:schemeClr>
                </a:solidFill>
              </a:rPr>
              <a:t>в-четвертых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 – деятельность должна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быть </a:t>
            </a:r>
            <a:r>
              <a:rPr lang="ru-RU" sz="3200" b="1" dirty="0">
                <a:solidFill>
                  <a:srgbClr val="FF0000"/>
                </a:solidFill>
              </a:rPr>
              <a:t>зарегистрирована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 в установленном законом порядке.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Регистрация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- это установленная законом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обязанность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858000" y="6237312"/>
            <a:ext cx="18351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Статья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 ГК РФ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1656308" y="55870"/>
            <a:ext cx="7462912" cy="6340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/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</a:rPr>
              <a:t>Нормативная база</a:t>
            </a:r>
            <a:endParaRPr lang="ru-RU" altLang="ru-RU" sz="3600" b="1" dirty="0" smtClean="0">
              <a:solidFill>
                <a:srgbClr val="FF0000"/>
              </a:solidFill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ертикальный свиток 1"/>
          <p:cNvSpPr/>
          <p:nvPr/>
        </p:nvSpPr>
        <p:spPr>
          <a:xfrm>
            <a:off x="251520" y="764704"/>
            <a:ext cx="6192688" cy="1224136"/>
          </a:xfrm>
          <a:prstGeom prst="verticalScroll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2000" b="1" dirty="0"/>
              <a:t>Федеральный закон от 24.07.2007 N </a:t>
            </a:r>
            <a:r>
              <a:rPr lang="ru-RU" sz="2000" b="1" dirty="0" smtClean="0"/>
              <a:t>209-ФЗ </a:t>
            </a:r>
          </a:p>
          <a:p>
            <a:pPr algn="ctr">
              <a:lnSpc>
                <a:spcPts val="1800"/>
              </a:lnSpc>
            </a:pPr>
            <a:r>
              <a:rPr lang="ru-RU" sz="2000" b="1" dirty="0" smtClean="0"/>
              <a:t>"</a:t>
            </a:r>
            <a:r>
              <a:rPr lang="ru-RU" sz="2000" b="1" dirty="0"/>
              <a:t>О развитии малого и среднего предпринимательства в Российской Федерации"</a:t>
            </a: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689296" y="2132856"/>
            <a:ext cx="6552728" cy="1440160"/>
          </a:xfrm>
          <a:prstGeom prst="verticalScroll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2000" b="1" dirty="0"/>
              <a:t>Федеральный закон от 06.10.1999 N 184-ФЗ </a:t>
            </a:r>
            <a:endParaRPr lang="ru-RU" sz="2000" b="1" dirty="0" smtClean="0"/>
          </a:p>
          <a:p>
            <a:pPr algn="ctr">
              <a:lnSpc>
                <a:spcPts val="1800"/>
              </a:lnSpc>
            </a:pPr>
            <a:r>
              <a:rPr lang="ru-RU" sz="2000" b="1" dirty="0" smtClean="0"/>
              <a:t>"</a:t>
            </a:r>
            <a:r>
              <a:rPr lang="ru-RU" sz="2000" b="1" dirty="0"/>
              <a:t>Об общих принципах организации законодательных (представительных) и исполнительных органов государственной власти субъектов Российской Федерации"</a:t>
            </a:r>
          </a:p>
        </p:txBody>
      </p:sp>
      <p:sp>
        <p:nvSpPr>
          <p:cNvPr id="10" name="Вертикальный свиток 9"/>
          <p:cNvSpPr/>
          <p:nvPr/>
        </p:nvSpPr>
        <p:spPr>
          <a:xfrm>
            <a:off x="1357908" y="3697213"/>
            <a:ext cx="6320171" cy="1277326"/>
          </a:xfrm>
          <a:prstGeom prst="verticalScroll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2000" b="1" dirty="0"/>
              <a:t>Федеральный закон от 06.10.2003 N 131-ФЗ </a:t>
            </a:r>
            <a:endParaRPr lang="ru-RU" sz="2000" b="1" dirty="0" smtClean="0"/>
          </a:p>
          <a:p>
            <a:pPr algn="ctr">
              <a:lnSpc>
                <a:spcPts val="1800"/>
              </a:lnSpc>
            </a:pPr>
            <a:r>
              <a:rPr lang="ru-RU" sz="2000" b="1" dirty="0" smtClean="0"/>
              <a:t>"</a:t>
            </a:r>
            <a:r>
              <a:rPr lang="ru-RU" sz="2000" b="1" dirty="0"/>
              <a:t>Об общих принципах организации местного самоуправления в Российской Федерации"</a:t>
            </a:r>
          </a:p>
        </p:txBody>
      </p:sp>
      <p:sp>
        <p:nvSpPr>
          <p:cNvPr id="11" name="Вертикальный свиток 10"/>
          <p:cNvSpPr/>
          <p:nvPr/>
        </p:nvSpPr>
        <p:spPr>
          <a:xfrm>
            <a:off x="2555776" y="5085184"/>
            <a:ext cx="6086277" cy="1421342"/>
          </a:xfrm>
          <a:prstGeom prst="verticalScroll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2000" b="1" dirty="0"/>
              <a:t>Закон Хабаровского края от 29.05.2013 N 284 </a:t>
            </a:r>
            <a:r>
              <a:rPr lang="ru-RU" sz="2000" b="1" dirty="0" smtClean="0"/>
              <a:t>"</a:t>
            </a:r>
            <a:r>
              <a:rPr lang="ru-RU" sz="2000" b="1" dirty="0"/>
              <a:t>О развитии малого и среднего предпринимательства в Хабаровском крае"</a:t>
            </a:r>
          </a:p>
        </p:txBody>
      </p:sp>
    </p:spTree>
    <p:extLst>
      <p:ext uri="{BB962C8B-B14F-4D97-AF65-F5344CB8AC3E}">
        <p14:creationId xmlns:p14="http://schemas.microsoft.com/office/powerpoint/2010/main" val="337383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Заголовок 1"/>
          <p:cNvSpPr>
            <a:spLocks noGrp="1"/>
          </p:cNvSpPr>
          <p:nvPr>
            <p:ph type="title"/>
          </p:nvPr>
        </p:nvSpPr>
        <p:spPr>
          <a:xfrm>
            <a:off x="3286125" y="-265"/>
            <a:ext cx="5857875" cy="634082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r" eaLnBrk="1" hangingPunct="1"/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</a:rPr>
              <a:t>Критерии отнесения к СМПС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E3C123-DD8E-490D-861F-56E4D3F323A1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20" name="AutoShape 6"/>
          <p:cNvSpPr>
            <a:spLocks noChangeArrowheads="1"/>
          </p:cNvSpPr>
          <p:nvPr/>
        </p:nvSpPr>
        <p:spPr bwMode="auto">
          <a:xfrm>
            <a:off x="338138" y="3922713"/>
            <a:ext cx="8497887" cy="15652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dirty="0"/>
              <a:t>Постановление Правительства РФ от 9 февраля 2013 г. N 101</a:t>
            </a:r>
          </a:p>
          <a:p>
            <a:pPr algn="ctr"/>
            <a:r>
              <a:rPr lang="ru-RU" sz="2400" b="1" dirty="0" smtClean="0"/>
              <a:t>"</a:t>
            </a:r>
            <a:r>
              <a:rPr lang="ru-RU" sz="2400" b="1" dirty="0"/>
              <a:t>О предельных значениях выручки от реализации товаров (работ, услуг) для каждой категории субъектов малого и среднего предпринимательства"</a:t>
            </a: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338138" y="1341438"/>
            <a:ext cx="8497887" cy="13668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400" b="1" dirty="0"/>
              <a:t>Федеральный закон от 24.07.2007 № 209-ФЗ</a:t>
            </a:r>
          </a:p>
          <a:p>
            <a:pPr algn="ctr"/>
            <a:r>
              <a:rPr lang="ru-RU" sz="2400" b="1" dirty="0"/>
              <a:t>"О развитии малого и среднего предпринимательства в Российской Федерации"</a:t>
            </a: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5580063" y="3059113"/>
            <a:ext cx="2806700" cy="646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dirty="0"/>
              <a:t>Средняя численность работников</a:t>
            </a:r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2195513" y="5805488"/>
            <a:ext cx="5008562" cy="646112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 algn="ctr">
              <a:defRPr b="1">
                <a:solidFill>
                  <a:schemeClr val="bg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/>
              <a:t>Выручка от реализации товаров </a:t>
            </a:r>
          </a:p>
          <a:p>
            <a:r>
              <a:rPr lang="ru-RU" altLang="ja-JP"/>
              <a:t>(работ, услуг) </a:t>
            </a:r>
            <a:endParaRPr lang="ru-RU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84213" y="3025775"/>
            <a:ext cx="2144712" cy="646113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b="1" dirty="0" smtClean="0">
                <a:solidFill>
                  <a:schemeClr val="bg1"/>
                </a:solidFill>
                <a:latin typeface="Arial" charset="0"/>
              </a:rPr>
              <a:t>Состав учредителей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1619250" y="2708275"/>
            <a:ext cx="431800" cy="317500"/>
          </a:xfrm>
          <a:prstGeom prst="downArrow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2400" b="1"/>
          </a:p>
        </p:txBody>
      </p:sp>
      <p:sp>
        <p:nvSpPr>
          <p:cNvPr id="12" name="Стрелка вниз 11"/>
          <p:cNvSpPr/>
          <p:nvPr/>
        </p:nvSpPr>
        <p:spPr>
          <a:xfrm>
            <a:off x="3995738" y="2713038"/>
            <a:ext cx="431800" cy="1209675"/>
          </a:xfrm>
          <a:prstGeom prst="downArrow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2400" b="1"/>
          </a:p>
        </p:txBody>
      </p:sp>
      <p:sp>
        <p:nvSpPr>
          <p:cNvPr id="13" name="Стрелка вниз 12"/>
          <p:cNvSpPr/>
          <p:nvPr/>
        </p:nvSpPr>
        <p:spPr>
          <a:xfrm>
            <a:off x="6761163" y="2697163"/>
            <a:ext cx="431800" cy="315912"/>
          </a:xfrm>
          <a:prstGeom prst="downArrow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2400" b="1"/>
          </a:p>
        </p:txBody>
      </p:sp>
      <p:sp>
        <p:nvSpPr>
          <p:cNvPr id="14" name="Стрелка вниз 13"/>
          <p:cNvSpPr/>
          <p:nvPr/>
        </p:nvSpPr>
        <p:spPr>
          <a:xfrm>
            <a:off x="4067175" y="5500688"/>
            <a:ext cx="433388" cy="315912"/>
          </a:xfrm>
          <a:prstGeom prst="downArrow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lang="ru-RU" sz="2400" b="1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7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Стрелка вверх 27"/>
          <p:cNvSpPr/>
          <p:nvPr/>
        </p:nvSpPr>
        <p:spPr>
          <a:xfrm>
            <a:off x="4767089" y="4552354"/>
            <a:ext cx="881352" cy="1013421"/>
          </a:xfrm>
          <a:prstGeom prst="upArrow">
            <a:avLst>
              <a:gd name="adj1" fmla="val 50000"/>
              <a:gd name="adj2" fmla="val 42411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dirty="0">
                <a:solidFill>
                  <a:prstClr val="white"/>
                </a:solidFill>
              </a:rPr>
              <a:t>СРЕДНИЕ</a:t>
            </a:r>
          </a:p>
        </p:txBody>
      </p:sp>
      <p:sp>
        <p:nvSpPr>
          <p:cNvPr id="27" name="Стрелка вверх 26"/>
          <p:cNvSpPr/>
          <p:nvPr/>
        </p:nvSpPr>
        <p:spPr>
          <a:xfrm>
            <a:off x="2379468" y="4587876"/>
            <a:ext cx="881352" cy="977900"/>
          </a:xfrm>
          <a:prstGeom prst="upArrow">
            <a:avLst>
              <a:gd name="adj1" fmla="val 50000"/>
              <a:gd name="adj2" fmla="val 42411"/>
            </a:avLst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white"/>
                </a:solidFill>
              </a:rPr>
              <a:t>МАЛЫЕ</a:t>
            </a:r>
          </a:p>
        </p:txBody>
      </p:sp>
      <p:sp>
        <p:nvSpPr>
          <p:cNvPr id="26" name="Стрелка вверх 25"/>
          <p:cNvSpPr/>
          <p:nvPr/>
        </p:nvSpPr>
        <p:spPr>
          <a:xfrm>
            <a:off x="1047602" y="4552355"/>
            <a:ext cx="881352" cy="977900"/>
          </a:xfrm>
          <a:prstGeom prst="upArrow">
            <a:avLst>
              <a:gd name="adj1" fmla="val 50000"/>
              <a:gd name="adj2" fmla="val 42411"/>
            </a:avLst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</a:rPr>
              <a:t>МИКРО</a:t>
            </a:r>
          </a:p>
        </p:txBody>
      </p:sp>
      <p:sp>
        <p:nvSpPr>
          <p:cNvPr id="80901" name="Прямоугольник 14"/>
          <p:cNvSpPr>
            <a:spLocks noChangeArrowheads="1"/>
          </p:cNvSpPr>
          <p:nvPr/>
        </p:nvSpPr>
        <p:spPr bwMode="auto">
          <a:xfrm>
            <a:off x="1270000" y="936625"/>
            <a:ext cx="12652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0000"/>
                </a:solidFill>
                <a:latin typeface="Calibri" pitchFamily="34" charset="0"/>
              </a:rPr>
              <a:t>250 чел.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243013" y="1449388"/>
            <a:ext cx="5380037" cy="31273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270000" y="3289300"/>
            <a:ext cx="2300288" cy="1263650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270000" y="4160838"/>
            <a:ext cx="436563" cy="392112"/>
          </a:xfrm>
          <a:prstGeom prst="rect">
            <a:avLst/>
          </a:prstGeom>
          <a:ln>
            <a:noFill/>
          </a:ln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Заголовок 3"/>
          <p:cNvSpPr txBox="1">
            <a:spLocks/>
          </p:cNvSpPr>
          <p:nvPr/>
        </p:nvSpPr>
        <p:spPr>
          <a:xfrm>
            <a:off x="457200" y="5565775"/>
            <a:ext cx="8229600" cy="11430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2400"/>
              </a:lnSpc>
              <a:spcAft>
                <a:spcPts val="0"/>
              </a:spcAft>
              <a:defRPr/>
            </a:pPr>
            <a:r>
              <a:rPr lang="ru-RU" b="1" dirty="0">
                <a:solidFill>
                  <a:prstClr val="black"/>
                </a:solidFill>
              </a:rPr>
              <a:t>Коммерческие </a:t>
            </a:r>
            <a:r>
              <a:rPr lang="ru-RU" b="1" dirty="0" smtClean="0">
                <a:solidFill>
                  <a:prstClr val="black"/>
                </a:solidFill>
              </a:rPr>
              <a:t>организации, потребительские кооперативы, индивидуальные предприниматели, крестьянские </a:t>
            </a:r>
            <a:r>
              <a:rPr lang="ru-RU" b="1" dirty="0">
                <a:solidFill>
                  <a:prstClr val="black"/>
                </a:solidFill>
              </a:rPr>
              <a:t>(фермерские) хозяйства</a:t>
            </a:r>
          </a:p>
        </p:txBody>
      </p:sp>
      <p:sp>
        <p:nvSpPr>
          <p:cNvPr id="80906" name="Прямоугольник 1"/>
          <p:cNvSpPr>
            <a:spLocks noChangeArrowheads="1"/>
          </p:cNvSpPr>
          <p:nvPr/>
        </p:nvSpPr>
        <p:spPr bwMode="auto">
          <a:xfrm>
            <a:off x="6726238" y="3284538"/>
            <a:ext cx="1462087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376092"/>
                </a:solidFill>
                <a:latin typeface="Calibri" pitchFamily="34" charset="0"/>
              </a:rPr>
              <a:t>Оборот + </a:t>
            </a:r>
          </a:p>
          <a:p>
            <a:pPr eaLnBrk="1" hangingPunct="1"/>
            <a:r>
              <a:rPr lang="ru-RU" altLang="ru-RU" sz="2400" b="1">
                <a:solidFill>
                  <a:srgbClr val="376092"/>
                </a:solidFill>
                <a:latin typeface="Calibri" pitchFamily="34" charset="0"/>
              </a:rPr>
              <a:t>ОС в год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720477" y="1287872"/>
            <a:ext cx="553998" cy="3264483"/>
          </a:xfrm>
          <a:prstGeom prst="rect">
            <a:avLst/>
          </a:prstGeom>
        </p:spPr>
        <p:txBody>
          <a:bodyPr vert="vert270"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4F81BD">
                    <a:lumMod val="75000"/>
                  </a:srgbClr>
                </a:solidFill>
                <a:latin typeface="Calibri"/>
              </a:rPr>
              <a:t>Количество работников</a:t>
            </a:r>
          </a:p>
        </p:txBody>
      </p:sp>
      <p:sp>
        <p:nvSpPr>
          <p:cNvPr id="80908" name="Прямоугольник 15"/>
          <p:cNvSpPr>
            <a:spLocks noChangeArrowheads="1"/>
          </p:cNvSpPr>
          <p:nvPr/>
        </p:nvSpPr>
        <p:spPr bwMode="auto">
          <a:xfrm>
            <a:off x="1262063" y="2827338"/>
            <a:ext cx="12652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FFFF"/>
                </a:solidFill>
                <a:latin typeface="Calibri" pitchFamily="34" charset="0"/>
              </a:rPr>
              <a:t>100 чел.</a:t>
            </a:r>
          </a:p>
        </p:txBody>
      </p:sp>
      <p:sp>
        <p:nvSpPr>
          <p:cNvPr id="80909" name="Прямоугольник 20"/>
          <p:cNvSpPr>
            <a:spLocks noChangeArrowheads="1"/>
          </p:cNvSpPr>
          <p:nvPr/>
        </p:nvSpPr>
        <p:spPr bwMode="auto">
          <a:xfrm>
            <a:off x="1270000" y="3678238"/>
            <a:ext cx="11096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FFFF"/>
                </a:solidFill>
                <a:latin typeface="Calibri" pitchFamily="34" charset="0"/>
              </a:rPr>
              <a:t>15 чел.</a:t>
            </a:r>
          </a:p>
        </p:txBody>
      </p:sp>
      <p:sp>
        <p:nvSpPr>
          <p:cNvPr id="80910" name="Прямоугольник 17"/>
          <p:cNvSpPr>
            <a:spLocks noChangeArrowheads="1"/>
          </p:cNvSpPr>
          <p:nvPr/>
        </p:nvSpPr>
        <p:spPr bwMode="auto">
          <a:xfrm>
            <a:off x="1739900" y="4160838"/>
            <a:ext cx="14430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FFFF"/>
                </a:solidFill>
                <a:latin typeface="Calibri" pitchFamily="34" charset="0"/>
              </a:rPr>
              <a:t>60 млн.р.</a:t>
            </a:r>
          </a:p>
        </p:txBody>
      </p:sp>
      <p:sp>
        <p:nvSpPr>
          <p:cNvPr id="80911" name="Прямоугольник 18"/>
          <p:cNvSpPr>
            <a:spLocks noChangeArrowheads="1"/>
          </p:cNvSpPr>
          <p:nvPr/>
        </p:nvSpPr>
        <p:spPr bwMode="auto">
          <a:xfrm>
            <a:off x="3540125" y="4160838"/>
            <a:ext cx="16668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FFFFFF"/>
                </a:solidFill>
                <a:latin typeface="Calibri" pitchFamily="34" charset="0"/>
              </a:rPr>
              <a:t>400  млн.р.</a:t>
            </a:r>
          </a:p>
        </p:txBody>
      </p:sp>
      <p:sp>
        <p:nvSpPr>
          <p:cNvPr id="80912" name="Прямоугольник 19"/>
          <p:cNvSpPr>
            <a:spLocks noChangeArrowheads="1"/>
          </p:cNvSpPr>
          <p:nvPr/>
        </p:nvSpPr>
        <p:spPr bwMode="auto">
          <a:xfrm>
            <a:off x="6638925" y="4114800"/>
            <a:ext cx="14589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altLang="ru-RU" sz="2400" b="1">
                <a:solidFill>
                  <a:srgbClr val="000000"/>
                </a:solidFill>
                <a:latin typeface="Calibri" pitchFamily="34" charset="0"/>
              </a:rPr>
              <a:t>1 млрд.р.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1270000" y="4552950"/>
            <a:ext cx="6911975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 стрелкой 3"/>
          <p:cNvCxnSpPr/>
          <p:nvPr/>
        </p:nvCxnSpPr>
        <p:spPr>
          <a:xfrm flipV="1">
            <a:off x="1270000" y="447675"/>
            <a:ext cx="0" cy="410527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Стрелка вверх 24"/>
          <p:cNvSpPr/>
          <p:nvPr/>
        </p:nvSpPr>
        <p:spPr>
          <a:xfrm rot="2897498">
            <a:off x="6036863" y="1058708"/>
            <a:ext cx="881352" cy="1232919"/>
          </a:xfrm>
          <a:prstGeom prst="upArrow">
            <a:avLst>
              <a:gd name="adj1" fmla="val 50000"/>
              <a:gd name="adj2" fmla="val 42411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</a:rPr>
              <a:t>КРУПНЫЕ</a:t>
            </a:r>
          </a:p>
        </p:txBody>
      </p:sp>
      <p:sp>
        <p:nvSpPr>
          <p:cNvPr id="29" name="Стрелка вверх 28"/>
          <p:cNvSpPr/>
          <p:nvPr/>
        </p:nvSpPr>
        <p:spPr>
          <a:xfrm rot="2897498">
            <a:off x="3179955" y="2672246"/>
            <a:ext cx="881352" cy="1232919"/>
          </a:xfrm>
          <a:prstGeom prst="upArrow">
            <a:avLst>
              <a:gd name="adj1" fmla="val 50000"/>
              <a:gd name="adj2" fmla="val 42411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prstClr val="black"/>
                </a:solidFill>
              </a:rPr>
              <a:t>СРЕДНИЕ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 bwMode="auto">
          <a:xfrm>
            <a:off x="3276439" y="-265"/>
            <a:ext cx="5857875" cy="634082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/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</a:rPr>
              <a:t>Критерии отнесения к СМПС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7" grpId="0" animBg="1"/>
      <p:bldP spid="26" grpId="0" animBg="1"/>
      <p:bldP spid="25" grpId="0" animBg="1"/>
      <p:bldP spid="2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07505" y="22225"/>
            <a:ext cx="9036496" cy="5869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eaLnBrk="1" hangingPunct="1">
              <a:defRPr sz="3200" b="1"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Система поддержки малого бизнеса в РФ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810045"/>
            <a:ext cx="878497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chemeClr val="accent1"/>
                </a:solidFill>
              </a:rPr>
              <a:t>Государственная программа Российской </a:t>
            </a:r>
            <a:r>
              <a:rPr lang="ru-RU" dirty="0" smtClean="0">
                <a:solidFill>
                  <a:schemeClr val="accent1"/>
                </a:solidFill>
              </a:rPr>
              <a:t>Федерации "Экономическое </a:t>
            </a:r>
            <a:r>
              <a:rPr lang="ru-RU" dirty="0">
                <a:solidFill>
                  <a:schemeClr val="accent1"/>
                </a:solidFill>
              </a:rPr>
              <a:t>развитие и инновационная экономика"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1944186"/>
            <a:ext cx="878497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Подпрограмма </a:t>
            </a:r>
            <a:r>
              <a:rPr lang="ru-RU" dirty="0">
                <a:solidFill>
                  <a:schemeClr val="accent1"/>
                </a:solidFill>
              </a:rPr>
              <a:t>"Развитие малого и </a:t>
            </a:r>
            <a:r>
              <a:rPr lang="ru-RU" dirty="0" smtClean="0">
                <a:solidFill>
                  <a:schemeClr val="accent1"/>
                </a:solidFill>
              </a:rPr>
              <a:t>среднего предпринимательства</a:t>
            </a:r>
            <a:r>
              <a:rPr lang="ru-RU" dirty="0">
                <a:solidFill>
                  <a:schemeClr val="accent1"/>
                </a:solidFill>
              </a:rPr>
              <a:t>"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838524"/>
            <a:ext cx="8784976" cy="646331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2"/>
                </a:solidFill>
              </a:rPr>
              <a:t>Государственная программа </a:t>
            </a:r>
            <a:r>
              <a:rPr lang="ru-RU" dirty="0">
                <a:solidFill>
                  <a:schemeClr val="accent2"/>
                </a:solidFill>
              </a:rPr>
              <a:t>Хабаровского </a:t>
            </a:r>
            <a:r>
              <a:rPr lang="ru-RU" dirty="0" smtClean="0">
                <a:solidFill>
                  <a:schemeClr val="accent2"/>
                </a:solidFill>
              </a:rPr>
              <a:t>края "Развитие </a:t>
            </a:r>
            <a:r>
              <a:rPr lang="ru-RU" dirty="0">
                <a:solidFill>
                  <a:schemeClr val="accent2"/>
                </a:solidFill>
              </a:rPr>
              <a:t>малого и среднего </a:t>
            </a:r>
            <a:r>
              <a:rPr lang="ru-RU" dirty="0" smtClean="0">
                <a:solidFill>
                  <a:schemeClr val="accent2"/>
                </a:solidFill>
              </a:rPr>
              <a:t>предпринимательства в </a:t>
            </a:r>
            <a:r>
              <a:rPr lang="ru-RU" dirty="0">
                <a:solidFill>
                  <a:schemeClr val="accent2"/>
                </a:solidFill>
              </a:rPr>
              <a:t>Хабаровском </a:t>
            </a:r>
            <a:r>
              <a:rPr lang="ru-RU" dirty="0" smtClean="0">
                <a:solidFill>
                  <a:schemeClr val="accent2"/>
                </a:solidFill>
              </a:rPr>
              <a:t>крае"</a:t>
            </a:r>
            <a:endParaRPr lang="ru-RU" dirty="0">
              <a:solidFill>
                <a:schemeClr val="accent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283968" y="4077072"/>
            <a:ext cx="4680520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Муниципальные программы Хабаровского края  по развитию </a:t>
            </a:r>
            <a:r>
              <a:rPr lang="ru-RU" dirty="0">
                <a:solidFill>
                  <a:srgbClr val="00B050"/>
                </a:solidFill>
              </a:rPr>
              <a:t>малого и среднего </a:t>
            </a:r>
            <a:r>
              <a:rPr lang="ru-RU" dirty="0" smtClean="0">
                <a:solidFill>
                  <a:srgbClr val="00B050"/>
                </a:solidFill>
              </a:rPr>
              <a:t>предпринимательства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283968" y="1456376"/>
            <a:ext cx="576064" cy="487810"/>
          </a:xfrm>
          <a:prstGeom prst="downArrow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15" name="Стрелка вниз 14"/>
          <p:cNvSpPr/>
          <p:nvPr/>
        </p:nvSpPr>
        <p:spPr>
          <a:xfrm>
            <a:off x="3440708" y="3484855"/>
            <a:ext cx="576064" cy="2608442"/>
          </a:xfrm>
          <a:prstGeom prst="downArrow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179512" y="4096673"/>
            <a:ext cx="3025744" cy="923330"/>
          </a:xfrm>
          <a:prstGeom prst="rect">
            <a:avLst/>
          </a:prstGeom>
          <a:solidFill>
            <a:schemeClr val="bg1">
              <a:lumMod val="9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accent6"/>
                </a:solidFill>
              </a:rPr>
              <a:t>Объекты инфраструктуры, соисполнители мероприятий</a:t>
            </a:r>
            <a:endParaRPr lang="ru-RU" dirty="0">
              <a:solidFill>
                <a:schemeClr val="accent6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702342" y="6093296"/>
            <a:ext cx="7848872" cy="369332"/>
          </a:xfrm>
          <a:prstGeom prst="rect">
            <a:avLst/>
          </a:prstGeom>
          <a:solidFill>
            <a:schemeClr val="bg2">
              <a:lumMod val="25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Субъекты малого и среднего предпринимательства Хабаровского края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2" name="Стрелка вниз 21"/>
          <p:cNvSpPr/>
          <p:nvPr/>
        </p:nvSpPr>
        <p:spPr>
          <a:xfrm>
            <a:off x="4283968" y="2324699"/>
            <a:ext cx="576064" cy="487810"/>
          </a:xfrm>
          <a:prstGeom prst="downArrow">
            <a:avLst/>
          </a:prstGeom>
          <a:solidFill>
            <a:schemeClr val="accent1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1"/>
              </a:solidFill>
            </a:endParaRPr>
          </a:p>
        </p:txBody>
      </p:sp>
      <p:sp>
        <p:nvSpPr>
          <p:cNvPr id="23" name="Стрелка вниз 22"/>
          <p:cNvSpPr/>
          <p:nvPr/>
        </p:nvSpPr>
        <p:spPr>
          <a:xfrm>
            <a:off x="1466894" y="5020004"/>
            <a:ext cx="576064" cy="1073292"/>
          </a:xfrm>
          <a:prstGeom prst="downArrow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трелка вниз 23"/>
          <p:cNvSpPr/>
          <p:nvPr/>
        </p:nvSpPr>
        <p:spPr>
          <a:xfrm>
            <a:off x="1466894" y="3555602"/>
            <a:ext cx="576064" cy="487810"/>
          </a:xfrm>
          <a:prstGeom prst="downArrow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 вниз 24"/>
          <p:cNvSpPr/>
          <p:nvPr/>
        </p:nvSpPr>
        <p:spPr>
          <a:xfrm>
            <a:off x="6768244" y="3505215"/>
            <a:ext cx="576064" cy="487810"/>
          </a:xfrm>
          <a:prstGeom prst="downArrow">
            <a:avLst/>
          </a:prstGeom>
          <a:solidFill>
            <a:schemeClr val="accent2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>
            <a:off x="6768244" y="5020003"/>
            <a:ext cx="576064" cy="1073293"/>
          </a:xfrm>
          <a:prstGeom prst="downArrow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32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2663787" y="22225"/>
            <a:ext cx="6480213" cy="5869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eaLnBrk="1" hangingPunct="1">
              <a:defRPr sz="3200" b="1"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Основные параметры Программы</a:t>
            </a:r>
          </a:p>
        </p:txBody>
      </p:sp>
      <p:sp>
        <p:nvSpPr>
          <p:cNvPr id="11" name="Выноска со стрелкой вправо 10"/>
          <p:cNvSpPr/>
          <p:nvPr/>
        </p:nvSpPr>
        <p:spPr>
          <a:xfrm>
            <a:off x="539551" y="1772816"/>
            <a:ext cx="4248473" cy="4752528"/>
          </a:xfrm>
          <a:prstGeom prst="rightArrowCallout">
            <a:avLst>
              <a:gd name="adj1" fmla="val 6617"/>
              <a:gd name="adj2" fmla="val 7651"/>
              <a:gd name="adj3" fmla="val 5627"/>
              <a:gd name="adj4" fmla="val 92486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2000" b="1" u="sng" dirty="0" smtClean="0">
                <a:solidFill>
                  <a:schemeClr val="tx2">
                    <a:lumMod val="75000"/>
                  </a:schemeClr>
                </a:solidFill>
              </a:rPr>
              <a:t>Задачи: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 развитие производственного и инновационного потенциала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 развитие инфраструктуры 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 информационно- образовательное направление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 содействие началу предпринимательской деятельности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 молодежное предпринимательство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 формирование положительного имиджа 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 развитие делового сотрудничества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- развитие производственных и кооперационных связей</a:t>
            </a:r>
          </a:p>
          <a:p>
            <a:pPr>
              <a:lnSpc>
                <a:spcPts val="1600"/>
              </a:lnSpc>
              <a:spcBef>
                <a:spcPts val="600"/>
              </a:spcBef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-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 поддержка муниципальных образований</a:t>
            </a:r>
            <a:endParaRPr lang="ru-RU" sz="2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788024" y="1772816"/>
            <a:ext cx="4176464" cy="475252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700" b="1" u="sng" dirty="0" smtClean="0">
                <a:solidFill>
                  <a:schemeClr val="bg2">
                    <a:lumMod val="25000"/>
                  </a:schemeClr>
                </a:solidFill>
              </a:rPr>
              <a:t>Мероприятия:</a:t>
            </a: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содействие расширению доступа субъектам малого и среднего предпринимательства к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</a:rPr>
              <a:t>финансовым ресурсам</a:t>
            </a: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содействие созданию и развитию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</a:rPr>
              <a:t>инфраструктуры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 поддержки субъектов малого и среднего предпринимательства</a:t>
            </a: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совершенствование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</a:rPr>
              <a:t>информационного, образовательного и аналитического 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обеспечения субъектов малого и среднего предпринимательства</a:t>
            </a: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создание условий для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</a:rPr>
              <a:t>начала предпринимательской 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деятельности;</a:t>
            </a: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содействие развитию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</a:rPr>
              <a:t>молодежного 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предпринимательства;</a:t>
            </a: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содействие повышению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</a:rPr>
              <a:t>престижа 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предпринимательской деятельности и развитию делового сотрудничества бизнеса и власти;</a:t>
            </a: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содействие внедрению </a:t>
            </a:r>
            <a:r>
              <a:rPr lang="ru-RU" sz="1700" b="1" dirty="0" err="1" smtClean="0">
                <a:solidFill>
                  <a:schemeClr val="bg2">
                    <a:lumMod val="10000"/>
                  </a:schemeClr>
                </a:solidFill>
              </a:rPr>
              <a:t>субконтрактации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и кооперации субъектов предпринимательства края;</a:t>
            </a: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содействие развитию малого и среднего предпринимательства в </a:t>
            </a:r>
            <a:r>
              <a:rPr lang="ru-RU" sz="1700" b="1" dirty="0" smtClean="0">
                <a:solidFill>
                  <a:schemeClr val="bg2">
                    <a:lumMod val="10000"/>
                  </a:schemeClr>
                </a:solidFill>
              </a:rPr>
              <a:t>муниципальных</a:t>
            </a:r>
            <a:r>
              <a:rPr lang="ru-RU" sz="1700" b="1" dirty="0" smtClean="0">
                <a:solidFill>
                  <a:schemeClr val="bg2">
                    <a:lumMod val="25000"/>
                  </a:schemeClr>
                </a:solidFill>
              </a:rPr>
              <a:t> образованиях края</a:t>
            </a:r>
            <a:endParaRPr lang="ru-RU" sz="1700" b="1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9" name="Стрелка углом вверх 28"/>
          <p:cNvSpPr/>
          <p:nvPr/>
        </p:nvSpPr>
        <p:spPr>
          <a:xfrm rot="5400000">
            <a:off x="-1261966" y="2635598"/>
            <a:ext cx="3044649" cy="558383"/>
          </a:xfrm>
          <a:prstGeom prst="bentUpArrow">
            <a:avLst>
              <a:gd name="adj1" fmla="val 36924"/>
              <a:gd name="adj2" fmla="val 50000"/>
              <a:gd name="adj3" fmla="val 39252"/>
            </a:avLst>
          </a:prstGeom>
          <a:solidFill>
            <a:schemeClr val="accent1"/>
          </a:solidFill>
          <a:ln>
            <a:noFill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с одним скругленным углом 29"/>
          <p:cNvSpPr/>
          <p:nvPr/>
        </p:nvSpPr>
        <p:spPr>
          <a:xfrm>
            <a:off x="-18830" y="908720"/>
            <a:ext cx="9162829" cy="735771"/>
          </a:xfrm>
          <a:prstGeom prst="round1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600"/>
              </a:lnSpc>
            </a:pPr>
            <a:r>
              <a:rPr lang="ru-RU" sz="2000" b="1" dirty="0" smtClean="0"/>
              <a:t>Цель: создание благоприятных условий для устойчивого функционирования и развития малого и среднего предпринимательства на территории края</a:t>
            </a:r>
            <a:endParaRPr lang="ru-RU" sz="20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792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85875" y="22225"/>
            <a:ext cx="7858125" cy="5869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eaLnBrk="1" hangingPunct="1"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ru-RU" dirty="0"/>
              <a:t>Приоритетность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60622574"/>
              </p:ext>
            </p:extLst>
          </p:nvPr>
        </p:nvGraphicFramePr>
        <p:xfrm>
          <a:off x="0" y="692696"/>
          <a:ext cx="9144000" cy="6165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470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85875" y="22225"/>
            <a:ext cx="7858125" cy="5869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eaLnBrk="1" hangingPunct="1"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ru-RU" dirty="0"/>
              <a:t>Ожидаемые результаты</a:t>
            </a: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815180039"/>
              </p:ext>
            </p:extLst>
          </p:nvPr>
        </p:nvGraphicFramePr>
        <p:xfrm>
          <a:off x="339726" y="1087214"/>
          <a:ext cx="8696770" cy="56541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29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85875" y="0"/>
            <a:ext cx="7858125" cy="5869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eaLnBrk="1" hangingPunct="1"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ru-RU" dirty="0"/>
              <a:t>Поддержка бизнеса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740472198"/>
              </p:ext>
            </p:extLst>
          </p:nvPr>
        </p:nvGraphicFramePr>
        <p:xfrm>
          <a:off x="0" y="1071563"/>
          <a:ext cx="9036496" cy="5613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трелка вверх 7"/>
          <p:cNvSpPr/>
          <p:nvPr/>
        </p:nvSpPr>
        <p:spPr>
          <a:xfrm>
            <a:off x="7740352" y="1196752"/>
            <a:ext cx="1224136" cy="5472608"/>
          </a:xfrm>
          <a:prstGeom prst="upArrow">
            <a:avLst>
              <a:gd name="adj1" fmla="val 50000"/>
              <a:gd name="adj2" fmla="val 2661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ПРАВИЛЬНЫЙ   ПУТЬ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0288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2483768" y="22225"/>
            <a:ext cx="6660232" cy="5869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eaLnBrk="1" hangingPunct="1"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ru-RU" dirty="0"/>
              <a:t>Объекты инфраструктуры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154836089"/>
              </p:ext>
            </p:extLst>
          </p:nvPr>
        </p:nvGraphicFramePr>
        <p:xfrm>
          <a:off x="0" y="609182"/>
          <a:ext cx="9144000" cy="61321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091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5" name="Text Box 73"/>
          <p:cNvSpPr txBox="1">
            <a:spLocks noChangeArrowheads="1"/>
          </p:cNvSpPr>
          <p:nvPr/>
        </p:nvSpPr>
        <p:spPr bwMode="auto">
          <a:xfrm>
            <a:off x="1285875" y="-166688"/>
            <a:ext cx="7858125" cy="7419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50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3200" b="1" dirty="0" smtClean="0">
                <a:solidFill>
                  <a:srgbClr val="000099"/>
                </a:solidFill>
                <a:latin typeface="Arial" charset="0"/>
              </a:rPr>
              <a:t>Хабаровский край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215188" y="5143500"/>
            <a:ext cx="85725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ru-RU" sz="800">
                <a:solidFill>
                  <a:schemeClr val="bg1"/>
                </a:solidFill>
                <a:latin typeface="Arial Black" pitchFamily="34" charset="0"/>
              </a:rPr>
              <a:t>Khabarovsk</a:t>
            </a:r>
            <a:endParaRPr lang="ru-RU" altLang="ru-RU" sz="80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16" name="Блок-схема: узел 15"/>
          <p:cNvSpPr/>
          <p:nvPr/>
        </p:nvSpPr>
        <p:spPr>
          <a:xfrm flipV="1">
            <a:off x="7715250" y="5429250"/>
            <a:ext cx="71438" cy="71438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rgbClr val="FFFFFF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732833"/>
              </p:ext>
            </p:extLst>
          </p:nvPr>
        </p:nvGraphicFramePr>
        <p:xfrm>
          <a:off x="201265" y="1196752"/>
          <a:ext cx="8741471" cy="53457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40000"/>
                <a:gridCol w="2801471"/>
              </a:tblGrid>
              <a:tr h="415791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ru-RU" sz="2400" b="1" dirty="0" smtClean="0"/>
                        <a:t>Площадь</a:t>
                      </a:r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lnSpc>
                          <a:spcPts val="3000"/>
                        </a:lnSpc>
                      </a:pPr>
                      <a:r>
                        <a:rPr lang="ru-RU" sz="2400" b="1" dirty="0" smtClean="0"/>
                        <a:t>787,6 тыс. кв. км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5791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ru-RU" sz="2400" b="1" dirty="0" smtClean="0"/>
                        <a:t>Население</a:t>
                      </a:r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lnSpc>
                          <a:spcPts val="30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1,3 млн. чел.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5791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ru-RU" sz="2400" b="1" dirty="0" smtClean="0"/>
                        <a:t>Занятые в экономике</a:t>
                      </a:r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lnSpc>
                          <a:spcPts val="30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728,9 тыс. чел. 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5791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ru-RU" sz="2400" b="1" dirty="0" smtClean="0"/>
                        <a:t>Средняя заработная плата в 2012 г.</a:t>
                      </a:r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lnSpc>
                          <a:spcPts val="30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31,1 тыс. руб.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88996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ru-RU" sz="2400" b="1" dirty="0" smtClean="0"/>
                        <a:t>ВРП*</a:t>
                      </a:r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lnSpc>
                          <a:spcPts val="30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436,4 млрд. </a:t>
                      </a:r>
                      <a:r>
                        <a:rPr lang="ru-RU" sz="2400" b="1" kern="120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руб.</a:t>
                      </a:r>
                      <a:endParaRPr lang="ru-RU" sz="24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05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в том числе на душу населения</a:t>
                      </a:r>
                      <a:endParaRPr lang="ru-RU" sz="2400" b="1" i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lnSpc>
                          <a:spcPts val="30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325,1 тыс. руб./чел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579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i="0" dirty="0" smtClean="0"/>
                        <a:t>Транспортная</a:t>
                      </a:r>
                      <a:r>
                        <a:rPr lang="ru-RU" sz="2400" b="1" i="0" baseline="0" dirty="0" smtClean="0"/>
                        <a:t> емкость ВРП</a:t>
                      </a:r>
                      <a:endParaRPr lang="ru-RU" sz="2400" b="1" i="0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lnSpc>
                          <a:spcPts val="30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0,217 т-км/руб.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0562"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r>
                        <a:rPr lang="ru-RU" sz="2400" b="1" dirty="0" smtClean="0"/>
                        <a:t>Инвестиции в 2012 г.</a:t>
                      </a:r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6700" indent="-266700">
                        <a:lnSpc>
                          <a:spcPts val="3000"/>
                        </a:lnSpc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168,3 млрд. рублей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70562">
                <a:tc>
                  <a:txBody>
                    <a:bodyPr/>
                    <a:lstStyle/>
                    <a:p>
                      <a:pPr marL="266700" indent="-266700">
                        <a:lnSpc>
                          <a:spcPts val="3000"/>
                        </a:lnSpc>
                      </a:pPr>
                      <a:r>
                        <a:rPr lang="ru-RU" sz="2400" b="1" kern="1200" dirty="0" smtClean="0">
                          <a:effectLst/>
                        </a:rPr>
                        <a:t>Консолидированный бюджет края в 2013 г.**</a:t>
                      </a:r>
                      <a:endParaRPr lang="ru-RU" sz="2400" b="1" dirty="0"/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266700" marR="0" indent="-266700" algn="l" defTabSz="914400" rtl="0" eaLnBrk="1" fontAlgn="auto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110,1 млрд. руб.</a:t>
                      </a:r>
                      <a:endParaRPr lang="ru-RU" sz="24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79512" y="6309320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aseline="30000" dirty="0" smtClean="0">
                <a:latin typeface="+mn-lt"/>
              </a:rPr>
              <a:t>*</a:t>
            </a:r>
            <a:r>
              <a:rPr lang="ru-RU" sz="1400" dirty="0" smtClean="0">
                <a:latin typeface="+mn-lt"/>
              </a:rPr>
              <a:t> оценка </a:t>
            </a:r>
            <a:r>
              <a:rPr lang="ru-RU" sz="1400" dirty="0">
                <a:latin typeface="+mn-lt"/>
              </a:rPr>
              <a:t>министерства экономического развития и внешних связей </a:t>
            </a:r>
            <a:r>
              <a:rPr lang="ru-RU" sz="1400" dirty="0" smtClean="0">
                <a:latin typeface="+mn-lt"/>
              </a:rPr>
              <a:t>края</a:t>
            </a:r>
          </a:p>
          <a:p>
            <a:r>
              <a:rPr lang="ru-RU" sz="1400" baseline="30000" dirty="0" smtClean="0">
                <a:latin typeface="+mn-lt"/>
              </a:rPr>
              <a:t>**</a:t>
            </a:r>
            <a:r>
              <a:rPr lang="ru-RU" sz="1400" dirty="0" smtClean="0">
                <a:latin typeface="+mn-lt"/>
              </a:rPr>
              <a:t> оценка министерства финансов края</a:t>
            </a:r>
            <a:endParaRPr lang="ru-RU" sz="1400" dirty="0">
              <a:latin typeface="+mn-lt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6207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" descr="M:\Геральдика -Хаб-края\Герб_цветной\ХК_герб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13" y="0"/>
            <a:ext cx="881062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85875" y="22225"/>
            <a:ext cx="7858125" cy="10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Краевой Фонд поддержки предпринимательства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2776"/>
            <a:ext cx="2561770" cy="381741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8317" y="5373216"/>
            <a:ext cx="3265714" cy="123155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ts val="2200"/>
              </a:lnSpc>
            </a:pPr>
            <a:r>
              <a:rPr lang="ru-RU" sz="2400" b="1" dirty="0" smtClean="0"/>
              <a:t>г</a:t>
            </a:r>
            <a:r>
              <a:rPr lang="ru-RU" sz="2400" b="1" dirty="0"/>
              <a:t>. Хабаровск, </a:t>
            </a:r>
            <a:endParaRPr lang="ru-RU" sz="2400" b="1" dirty="0" smtClean="0"/>
          </a:p>
          <a:p>
            <a:pPr algn="ctr">
              <a:lnSpc>
                <a:spcPts val="2200"/>
              </a:lnSpc>
            </a:pPr>
            <a:r>
              <a:rPr lang="ru-RU" sz="2400" b="1" dirty="0" smtClean="0"/>
              <a:t>ул</a:t>
            </a:r>
            <a:r>
              <a:rPr lang="ru-RU" sz="2400" b="1" dirty="0"/>
              <a:t>. </a:t>
            </a:r>
            <a:r>
              <a:rPr lang="ru-RU" sz="2400" b="1" dirty="0" err="1"/>
              <a:t>Запарина</a:t>
            </a:r>
            <a:r>
              <a:rPr lang="ru-RU" sz="2400" b="1" dirty="0"/>
              <a:t>, д. 51. </a:t>
            </a:r>
            <a:endParaRPr lang="ru-RU" sz="2400" b="1" dirty="0" smtClean="0"/>
          </a:p>
          <a:p>
            <a:pPr algn="ctr">
              <a:lnSpc>
                <a:spcPts val="2200"/>
              </a:lnSpc>
            </a:pPr>
            <a:r>
              <a:rPr lang="ru-RU" sz="2400" b="1" dirty="0" smtClean="0"/>
              <a:t>Тел</a:t>
            </a:r>
            <a:r>
              <a:rPr lang="ru-RU" sz="2400" b="1" dirty="0"/>
              <a:t>.: (4212) 752-777. </a:t>
            </a:r>
            <a:endParaRPr lang="ru-RU" sz="2400" b="1" dirty="0" smtClean="0"/>
          </a:p>
          <a:p>
            <a:pPr algn="ctr">
              <a:lnSpc>
                <a:spcPts val="2200"/>
              </a:lnSpc>
            </a:pPr>
            <a:r>
              <a:rPr lang="ru-RU" sz="2400" b="1" dirty="0" smtClean="0"/>
              <a:t>E-</a:t>
            </a:r>
            <a:r>
              <a:rPr lang="ru-RU" sz="2400" b="1" dirty="0" err="1" smtClean="0"/>
              <a:t>mail</a:t>
            </a:r>
            <a:r>
              <a:rPr lang="ru-RU" sz="2400" b="1" dirty="0"/>
              <a:t>: mail@fond27.ru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039366"/>
            <a:ext cx="6156176" cy="5846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575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85875" y="22225"/>
            <a:ext cx="7858125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chemeClr val="tx2"/>
                </a:solidFill>
              </a:rPr>
              <a:t>З а й м ы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420888"/>
            <a:ext cx="2448272" cy="2157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572000" y="1289449"/>
            <a:ext cx="4464496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2000" b="1" dirty="0" err="1" smtClean="0"/>
              <a:t>Микрозаем</a:t>
            </a:r>
            <a:r>
              <a:rPr lang="ru-RU" sz="2000" b="1" dirty="0" smtClean="0"/>
              <a:t>:</a:t>
            </a:r>
          </a:p>
          <a:p>
            <a:pPr algn="ctr">
              <a:lnSpc>
                <a:spcPts val="1800"/>
              </a:lnSpc>
            </a:pPr>
            <a:r>
              <a:rPr lang="ru-RU" sz="2000" b="1" dirty="0" smtClean="0"/>
              <a:t>до </a:t>
            </a:r>
            <a:r>
              <a:rPr lang="ru-RU" sz="2000" b="1" dirty="0"/>
              <a:t>1 000 000 </a:t>
            </a:r>
            <a:r>
              <a:rPr lang="ru-RU" sz="2000" b="1" dirty="0" smtClean="0"/>
              <a:t>рублей, 1 </a:t>
            </a:r>
            <a:r>
              <a:rPr lang="ru-RU" sz="2000" b="1" dirty="0"/>
              <a:t>год</a:t>
            </a:r>
          </a:p>
          <a:p>
            <a:pPr algn="ctr">
              <a:lnSpc>
                <a:spcPts val="1800"/>
              </a:lnSpc>
            </a:pPr>
            <a:r>
              <a:rPr lang="ru-RU" sz="2000" b="1" dirty="0" smtClean="0"/>
              <a:t>8,25% -</a:t>
            </a:r>
            <a:r>
              <a:rPr lang="en-US" sz="2000" b="1" dirty="0" smtClean="0"/>
              <a:t>&gt;</a:t>
            </a:r>
            <a:r>
              <a:rPr lang="ru-RU" sz="2000" b="1" dirty="0" smtClean="0"/>
              <a:t> приоритеты, начинающие;</a:t>
            </a:r>
            <a:endParaRPr lang="ru-RU" sz="2000" b="1" dirty="0"/>
          </a:p>
          <a:p>
            <a:pPr algn="ctr">
              <a:lnSpc>
                <a:spcPts val="1800"/>
              </a:lnSpc>
            </a:pPr>
            <a:r>
              <a:rPr lang="ru-RU" sz="2000" b="1" dirty="0"/>
              <a:t>    10% </a:t>
            </a:r>
            <a:r>
              <a:rPr lang="ru-RU" sz="2000" b="1" dirty="0" smtClean="0"/>
              <a:t>-</a:t>
            </a:r>
            <a:r>
              <a:rPr lang="en-US" sz="2000" b="1" dirty="0" smtClean="0"/>
              <a:t>&gt;</a:t>
            </a:r>
            <a:r>
              <a:rPr lang="ru-RU" sz="2000" b="1" dirty="0" smtClean="0"/>
              <a:t> остальные</a:t>
            </a:r>
            <a:endParaRPr lang="ru-RU" sz="2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8252" y="1289449"/>
            <a:ext cx="4247724" cy="10081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2000" b="1" dirty="0"/>
              <a:t>"</a:t>
            </a:r>
            <a:r>
              <a:rPr lang="ru-RU" sz="2000" b="1" dirty="0" err="1"/>
              <a:t>Беззалоговый</a:t>
            </a:r>
            <a:r>
              <a:rPr lang="ru-RU" sz="2000" b="1" dirty="0"/>
              <a:t>" </a:t>
            </a:r>
            <a:r>
              <a:rPr lang="ru-RU" sz="2000" b="1" dirty="0" err="1"/>
              <a:t>микрозаём</a:t>
            </a:r>
            <a:r>
              <a:rPr lang="ru-RU" sz="2000" b="1" dirty="0"/>
              <a:t>:</a:t>
            </a:r>
            <a:endParaRPr lang="ru-RU" sz="2000" b="1" dirty="0" smtClean="0"/>
          </a:p>
          <a:p>
            <a:pPr algn="ctr">
              <a:lnSpc>
                <a:spcPts val="1800"/>
              </a:lnSpc>
            </a:pPr>
            <a:r>
              <a:rPr lang="ru-RU" sz="2000" b="1" dirty="0" smtClean="0"/>
              <a:t>до </a:t>
            </a:r>
            <a:r>
              <a:rPr lang="ru-RU" sz="2000" b="1" dirty="0"/>
              <a:t>1 000 000 </a:t>
            </a:r>
            <a:r>
              <a:rPr lang="ru-RU" sz="2000" b="1" dirty="0" smtClean="0"/>
              <a:t>рублей, 1 </a:t>
            </a:r>
            <a:r>
              <a:rPr lang="ru-RU" sz="2000" b="1" dirty="0"/>
              <a:t>год</a:t>
            </a:r>
          </a:p>
          <a:p>
            <a:pPr algn="ctr">
              <a:lnSpc>
                <a:spcPts val="1800"/>
              </a:lnSpc>
            </a:pPr>
            <a:r>
              <a:rPr lang="ru-RU" sz="2000" b="1" dirty="0" smtClean="0"/>
              <a:t>10% -</a:t>
            </a:r>
            <a:r>
              <a:rPr lang="en-US" sz="2000" b="1" dirty="0" smtClean="0"/>
              <a:t>&gt;</a:t>
            </a:r>
            <a:r>
              <a:rPr lang="ru-RU" sz="2000" b="1" dirty="0" smtClean="0"/>
              <a:t> всем по условиям 209-ФЗ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940153" y="2420888"/>
            <a:ext cx="3096344" cy="17281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2000" b="1" dirty="0"/>
              <a:t>Займы начинающим предпринимателям:</a:t>
            </a:r>
            <a:endParaRPr lang="ru-RU" sz="2000" b="1" dirty="0" smtClean="0"/>
          </a:p>
          <a:p>
            <a:pPr algn="ctr">
              <a:lnSpc>
                <a:spcPts val="1800"/>
              </a:lnSpc>
            </a:pPr>
            <a:r>
              <a:rPr lang="ru-RU" sz="2000" b="1" dirty="0" smtClean="0"/>
              <a:t>от </a:t>
            </a:r>
            <a:r>
              <a:rPr lang="ru-RU" sz="2000" b="1" dirty="0"/>
              <a:t>300 000 до 700 000 рублей, </a:t>
            </a:r>
            <a:r>
              <a:rPr lang="ru-RU" sz="2000" b="1" dirty="0" smtClean="0"/>
              <a:t>до 2 лет</a:t>
            </a:r>
            <a:endParaRPr lang="ru-RU" sz="2000" b="1" dirty="0"/>
          </a:p>
          <a:p>
            <a:pPr algn="ctr">
              <a:lnSpc>
                <a:spcPts val="1800"/>
              </a:lnSpc>
            </a:pPr>
            <a:r>
              <a:rPr lang="ru-RU" sz="2000" b="1" dirty="0" smtClean="0"/>
              <a:t>8.25% -</a:t>
            </a:r>
            <a:r>
              <a:rPr lang="en-US" sz="2000" b="1" dirty="0" smtClean="0"/>
              <a:t>&gt;</a:t>
            </a:r>
            <a:r>
              <a:rPr lang="ru-RU" sz="2000" b="1" dirty="0" smtClean="0"/>
              <a:t> регистрация до года, приоритеты</a:t>
            </a:r>
            <a:endParaRPr lang="ru-RU" sz="2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39552" y="4592051"/>
            <a:ext cx="8352928" cy="21328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 anchorCtr="0"/>
          <a:lstStyle/>
          <a:p>
            <a:pPr algn="ctr">
              <a:lnSpc>
                <a:spcPts val="1800"/>
              </a:lnSpc>
            </a:pPr>
            <a:r>
              <a:rPr lang="ru-RU" sz="2000" b="1" dirty="0"/>
              <a:t>Инвестиционный заём</a:t>
            </a:r>
            <a:r>
              <a:rPr lang="ru-RU" sz="2000" b="1" dirty="0" smtClean="0"/>
              <a:t>:</a:t>
            </a:r>
          </a:p>
          <a:p>
            <a:pPr algn="ctr">
              <a:lnSpc>
                <a:spcPts val="1800"/>
              </a:lnSpc>
            </a:pPr>
            <a:r>
              <a:rPr lang="ru-RU" sz="2000" b="1" dirty="0" smtClean="0"/>
              <a:t>3 000 000-4 </a:t>
            </a:r>
            <a:r>
              <a:rPr lang="ru-RU" sz="2000" b="1" dirty="0"/>
              <a:t>000 000 </a:t>
            </a:r>
            <a:r>
              <a:rPr lang="ru-RU" sz="2000" b="1" dirty="0" smtClean="0"/>
              <a:t>рублей, </a:t>
            </a:r>
            <a:endParaRPr lang="en-US" sz="2000" b="1" dirty="0" smtClean="0"/>
          </a:p>
          <a:p>
            <a:pPr algn="ctr">
              <a:lnSpc>
                <a:spcPts val="1800"/>
              </a:lnSpc>
            </a:pPr>
            <a:r>
              <a:rPr lang="ru-RU" sz="2000" b="1" dirty="0" smtClean="0"/>
              <a:t>до 5 лет</a:t>
            </a:r>
            <a:endParaRPr lang="ru-RU" sz="2000" b="1" dirty="0"/>
          </a:p>
          <a:p>
            <a:pPr algn="ctr">
              <a:lnSpc>
                <a:spcPts val="1800"/>
              </a:lnSpc>
            </a:pPr>
            <a:r>
              <a:rPr lang="ru-RU" sz="2000" b="1" dirty="0" smtClean="0"/>
              <a:t>10% -</a:t>
            </a:r>
            <a:r>
              <a:rPr lang="en-US" sz="2000" b="1" dirty="0" smtClean="0"/>
              <a:t>&gt;</a:t>
            </a:r>
            <a:r>
              <a:rPr lang="ru-RU" sz="2000" b="1" dirty="0"/>
              <a:t> </a:t>
            </a:r>
            <a:r>
              <a:rPr lang="ru-RU" sz="2000" b="1" dirty="0" smtClean="0"/>
              <a:t>приоритеты</a:t>
            </a:r>
            <a:r>
              <a:rPr lang="en-US" sz="2000" b="1" dirty="0" smtClean="0"/>
              <a:t> (</a:t>
            </a:r>
            <a:r>
              <a:rPr lang="ru-RU" sz="2000" b="1" dirty="0" smtClean="0"/>
              <a:t>разделы </a:t>
            </a:r>
            <a:r>
              <a:rPr lang="en-US" sz="2000" b="1" dirty="0"/>
              <a:t>F, D, </a:t>
            </a:r>
            <a:r>
              <a:rPr lang="ru-RU" sz="2000" b="1" dirty="0"/>
              <a:t>А </a:t>
            </a:r>
            <a:r>
              <a:rPr lang="en-US" sz="2000" b="1" dirty="0" smtClean="0"/>
              <a:t>)</a:t>
            </a:r>
            <a:endParaRPr lang="ru-RU" sz="2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8252" y="2420888"/>
            <a:ext cx="3096344" cy="17281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1800"/>
              </a:lnSpc>
            </a:pPr>
            <a:r>
              <a:rPr lang="ru-RU" sz="2000" b="1" dirty="0" smtClean="0">
                <a:solidFill>
                  <a:srgbClr val="FF0000"/>
                </a:solidFill>
              </a:rPr>
              <a:t>КОНКУРСНАЯ ОСНОВА!</a:t>
            </a:r>
          </a:p>
          <a:p>
            <a:pPr algn="ctr">
              <a:lnSpc>
                <a:spcPts val="1800"/>
              </a:lnSpc>
            </a:pPr>
            <a:r>
              <a:rPr lang="ru-RU" sz="2000" b="1" dirty="0" smtClean="0"/>
              <a:t>Социальный </a:t>
            </a:r>
            <a:r>
              <a:rPr lang="ru-RU" sz="2000" b="1" dirty="0"/>
              <a:t>заём</a:t>
            </a:r>
            <a:r>
              <a:rPr lang="ru-RU" sz="2000" b="1" dirty="0" smtClean="0"/>
              <a:t>:</a:t>
            </a:r>
          </a:p>
          <a:p>
            <a:pPr algn="ctr">
              <a:lnSpc>
                <a:spcPts val="1800"/>
              </a:lnSpc>
            </a:pPr>
            <a:r>
              <a:rPr lang="ru-RU" sz="2000" b="1" dirty="0" smtClean="0"/>
              <a:t>до 1 </a:t>
            </a:r>
            <a:r>
              <a:rPr lang="ru-RU" sz="2000" b="1" dirty="0"/>
              <a:t>000 000 </a:t>
            </a:r>
            <a:r>
              <a:rPr lang="ru-RU" sz="2000" b="1" dirty="0" smtClean="0"/>
              <a:t>рублей, </a:t>
            </a:r>
            <a:endParaRPr lang="en-US" sz="2000" b="1" dirty="0" smtClean="0"/>
          </a:p>
          <a:p>
            <a:pPr algn="ctr">
              <a:lnSpc>
                <a:spcPts val="1800"/>
              </a:lnSpc>
            </a:pPr>
            <a:r>
              <a:rPr lang="ru-RU" sz="2000" b="1" dirty="0" smtClean="0"/>
              <a:t>до 3 лет</a:t>
            </a:r>
            <a:endParaRPr lang="ru-RU" sz="2000" b="1" dirty="0"/>
          </a:p>
          <a:p>
            <a:pPr algn="ctr">
              <a:lnSpc>
                <a:spcPts val="1800"/>
              </a:lnSpc>
            </a:pPr>
            <a:r>
              <a:rPr lang="ru-RU" sz="2000" b="1" dirty="0" smtClean="0"/>
              <a:t>4.125% -</a:t>
            </a:r>
            <a:r>
              <a:rPr lang="en-US" sz="2000" b="1" dirty="0" smtClean="0"/>
              <a:t>&gt;</a:t>
            </a:r>
            <a:r>
              <a:rPr lang="ru-RU" sz="2000" b="1" dirty="0"/>
              <a:t> </a:t>
            </a:r>
            <a:r>
              <a:rPr lang="ru-RU" sz="2000" b="1" dirty="0" smtClean="0"/>
              <a:t>инвалидность или трудоустройство инвалидов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424" y="5671089"/>
            <a:ext cx="6323037" cy="916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8436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85875" y="22225"/>
            <a:ext cx="7858125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chemeClr val="tx2"/>
                </a:solidFill>
              </a:rPr>
              <a:t>Выдано займов в 2013 году</a:t>
            </a:r>
            <a:endParaRPr lang="ru-RU" sz="3200" b="1" dirty="0">
              <a:solidFill>
                <a:schemeClr val="tx2"/>
              </a:solidFill>
            </a:endParaRPr>
          </a:p>
        </p:txBody>
      </p:sp>
      <p:graphicFrame>
        <p:nvGraphicFramePr>
          <p:cNvPr id="9" name="Объект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795408"/>
              </p:ext>
            </p:extLst>
          </p:nvPr>
        </p:nvGraphicFramePr>
        <p:xfrm>
          <a:off x="27789" y="1000125"/>
          <a:ext cx="4824983" cy="374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Объект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995413"/>
              </p:ext>
            </p:extLst>
          </p:nvPr>
        </p:nvGraphicFramePr>
        <p:xfrm>
          <a:off x="4572000" y="1196752"/>
          <a:ext cx="4500438" cy="30230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5226154"/>
              </p:ext>
            </p:extLst>
          </p:nvPr>
        </p:nvGraphicFramePr>
        <p:xfrm>
          <a:off x="2195736" y="3171202"/>
          <a:ext cx="4464496" cy="3655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348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85875" y="22225"/>
            <a:ext cx="7858125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chemeClr val="tx2"/>
                </a:solidFill>
              </a:rPr>
              <a:t>Гарантийный фонд Хабаровского края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51" y="2585003"/>
            <a:ext cx="3037572" cy="3816424"/>
          </a:xfrm>
          <a:prstGeom prst="rect">
            <a:avLst/>
          </a:prstGeom>
          <a:noFill/>
          <a:ln w="38100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395124" y="2382381"/>
            <a:ext cx="5557597" cy="422166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endParaRPr lang="ru-RU" b="1" dirty="0" smtClean="0"/>
          </a:p>
          <a:p>
            <a:pPr>
              <a:lnSpc>
                <a:spcPts val="1400"/>
              </a:lnSpc>
            </a:pPr>
            <a:r>
              <a:rPr lang="ru-RU" b="1" dirty="0" smtClean="0"/>
              <a:t>Деятельность </a:t>
            </a:r>
            <a:r>
              <a:rPr lang="ru-RU" b="1" dirty="0"/>
              <a:t>- не менее 3 </a:t>
            </a:r>
            <a:r>
              <a:rPr lang="ru-RU" b="1" dirty="0" smtClean="0"/>
              <a:t>мес.</a:t>
            </a:r>
            <a:endParaRPr lang="ru-RU" b="1" dirty="0"/>
          </a:p>
          <a:p>
            <a:pPr>
              <a:lnSpc>
                <a:spcPts val="1400"/>
              </a:lnSpc>
            </a:pPr>
            <a:r>
              <a:rPr lang="ru-RU" b="1" dirty="0" smtClean="0"/>
              <a:t>Размер  </a:t>
            </a:r>
            <a:r>
              <a:rPr lang="ru-RU" b="1" dirty="0"/>
              <a:t>и срок  поручительства Фонда: </a:t>
            </a:r>
            <a:endParaRPr lang="ru-RU" b="1" dirty="0" smtClean="0"/>
          </a:p>
          <a:p>
            <a:pPr>
              <a:lnSpc>
                <a:spcPts val="1400"/>
              </a:lnSpc>
            </a:pPr>
            <a:r>
              <a:rPr lang="ru-RU" dirty="0" smtClean="0"/>
              <a:t>- до </a:t>
            </a:r>
            <a:r>
              <a:rPr lang="ru-RU" b="1" dirty="0" smtClean="0"/>
              <a:t>15 </a:t>
            </a:r>
            <a:r>
              <a:rPr lang="ru-RU" b="1" dirty="0"/>
              <a:t>000 000 </a:t>
            </a:r>
            <a:r>
              <a:rPr lang="ru-RU" dirty="0" smtClean="0"/>
              <a:t>рублей до </a:t>
            </a:r>
            <a:r>
              <a:rPr lang="ru-RU" b="1" dirty="0"/>
              <a:t>10 </a:t>
            </a:r>
            <a:r>
              <a:rPr lang="ru-RU" b="1" dirty="0" smtClean="0"/>
              <a:t>лет</a:t>
            </a:r>
            <a:r>
              <a:rPr lang="ru-RU" dirty="0" smtClean="0"/>
              <a:t>:</a:t>
            </a:r>
            <a:endParaRPr lang="ru-RU" dirty="0"/>
          </a:p>
          <a:p>
            <a:pPr>
              <a:lnSpc>
                <a:spcPts val="1400"/>
              </a:lnSpc>
            </a:pPr>
            <a:r>
              <a:rPr lang="ru-RU" dirty="0" smtClean="0"/>
              <a:t>    </a:t>
            </a:r>
            <a:r>
              <a:rPr lang="ru-RU" i="1" dirty="0"/>
              <a:t>приобретение, ремонт, модернизацию основных средств;</a:t>
            </a:r>
          </a:p>
          <a:p>
            <a:pPr>
              <a:lnSpc>
                <a:spcPts val="1400"/>
              </a:lnSpc>
            </a:pPr>
            <a:r>
              <a:rPr lang="ru-RU" i="1" dirty="0"/>
              <a:t>    создание материально-технической базы нового предприятия;</a:t>
            </a:r>
          </a:p>
          <a:p>
            <a:pPr>
              <a:lnSpc>
                <a:spcPts val="1400"/>
              </a:lnSpc>
            </a:pPr>
            <a:r>
              <a:rPr lang="ru-RU" i="1" dirty="0"/>
              <a:t>    внедрение новых технологий;</a:t>
            </a:r>
          </a:p>
          <a:p>
            <a:pPr>
              <a:lnSpc>
                <a:spcPts val="1400"/>
              </a:lnSpc>
            </a:pPr>
            <a:r>
              <a:rPr lang="ru-RU" i="1" dirty="0"/>
              <a:t>    развитие научно-технической и инновационной деятельности;</a:t>
            </a:r>
          </a:p>
          <a:p>
            <a:pPr>
              <a:lnSpc>
                <a:spcPts val="1400"/>
              </a:lnSpc>
            </a:pPr>
            <a:r>
              <a:rPr lang="ru-RU" i="1" dirty="0"/>
              <a:t>    развитие экспортных операций и </a:t>
            </a:r>
            <a:r>
              <a:rPr lang="ru-RU" i="1" dirty="0" err="1"/>
              <a:t>импортозамещения</a:t>
            </a:r>
            <a:r>
              <a:rPr lang="ru-RU" i="1" dirty="0"/>
              <a:t>;</a:t>
            </a:r>
          </a:p>
          <a:p>
            <a:pPr>
              <a:lnSpc>
                <a:spcPts val="1400"/>
              </a:lnSpc>
            </a:pPr>
            <a:r>
              <a:rPr lang="ru-RU" i="1" dirty="0"/>
              <a:t>    участие в исполнении государственного </a:t>
            </a:r>
            <a:r>
              <a:rPr lang="ru-RU" i="1" dirty="0" smtClean="0"/>
              <a:t>заказа.</a:t>
            </a:r>
            <a:endParaRPr lang="ru-RU" i="1" dirty="0"/>
          </a:p>
          <a:p>
            <a:pPr>
              <a:lnSpc>
                <a:spcPts val="1400"/>
              </a:lnSpc>
            </a:pPr>
            <a:r>
              <a:rPr lang="ru-RU" dirty="0" smtClean="0"/>
              <a:t>  - до </a:t>
            </a:r>
            <a:r>
              <a:rPr lang="ru-RU" b="1" dirty="0" smtClean="0"/>
              <a:t>10 </a:t>
            </a:r>
            <a:r>
              <a:rPr lang="ru-RU" b="1" dirty="0"/>
              <a:t>000 000 </a:t>
            </a:r>
            <a:r>
              <a:rPr lang="ru-RU" dirty="0"/>
              <a:t>рублей </a:t>
            </a:r>
            <a:r>
              <a:rPr lang="ru-RU" dirty="0" smtClean="0"/>
              <a:t>до </a:t>
            </a:r>
            <a:r>
              <a:rPr lang="ru-RU" b="1" dirty="0"/>
              <a:t>5 </a:t>
            </a:r>
            <a:r>
              <a:rPr lang="ru-RU" b="1" dirty="0" smtClean="0"/>
              <a:t>лет</a:t>
            </a:r>
            <a:r>
              <a:rPr lang="ru-RU" dirty="0" smtClean="0"/>
              <a:t>: </a:t>
            </a:r>
          </a:p>
          <a:p>
            <a:pPr>
              <a:lnSpc>
                <a:spcPts val="1400"/>
              </a:lnSpc>
            </a:pPr>
            <a:r>
              <a:rPr lang="ru-RU" dirty="0" smtClean="0"/>
              <a:t>выдаваемым </a:t>
            </a:r>
            <a:r>
              <a:rPr lang="ru-RU" dirty="0"/>
              <a:t>на иные цели, в том числе на пополнение оборотных средств</a:t>
            </a:r>
          </a:p>
          <a:p>
            <a:pPr>
              <a:lnSpc>
                <a:spcPts val="1400"/>
              </a:lnSpc>
            </a:pPr>
            <a:r>
              <a:rPr lang="ru-RU" b="1" dirty="0" smtClean="0"/>
              <a:t>Стоимость </a:t>
            </a:r>
            <a:r>
              <a:rPr lang="ru-RU" b="1" dirty="0"/>
              <a:t>поручительства Фонда</a:t>
            </a:r>
          </a:p>
          <a:p>
            <a:pPr>
              <a:lnSpc>
                <a:spcPts val="1400"/>
              </a:lnSpc>
            </a:pPr>
            <a:r>
              <a:rPr lang="ru-RU" dirty="0" smtClean="0"/>
              <a:t>    </a:t>
            </a:r>
            <a:r>
              <a:rPr lang="ru-RU" dirty="0"/>
              <a:t>0,4 %  годовых от суммы поручительства для приоритетных* видов деятельности (0,1% годовых для инновационных видов деятельности) </a:t>
            </a:r>
          </a:p>
          <a:p>
            <a:pPr>
              <a:lnSpc>
                <a:spcPts val="1400"/>
              </a:lnSpc>
            </a:pPr>
            <a:r>
              <a:rPr lang="ru-RU" dirty="0"/>
              <a:t>    0,5% - для остальных субъектов малого </a:t>
            </a:r>
            <a:r>
              <a:rPr lang="ru-RU" dirty="0" smtClean="0"/>
              <a:t>предпринимательства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1124744"/>
            <a:ext cx="3203848" cy="86409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ru-RU" sz="2800" b="1" dirty="0"/>
              <a:t>б</a:t>
            </a:r>
            <a:r>
              <a:rPr lang="ru-RU" sz="2800" b="1" dirty="0" smtClean="0"/>
              <a:t>олее 30% обеспечение</a:t>
            </a:r>
            <a:endParaRPr lang="ru-RU" sz="2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1124744"/>
            <a:ext cx="5940151" cy="86409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д</a:t>
            </a:r>
            <a:r>
              <a:rPr lang="ru-RU" sz="3600" b="1" dirty="0" smtClean="0"/>
              <a:t>о 70% гарантия</a:t>
            </a:r>
            <a:endParaRPr lang="ru-RU" sz="3600" b="1" dirty="0"/>
          </a:p>
        </p:txBody>
      </p:sp>
      <p:sp>
        <p:nvSpPr>
          <p:cNvPr id="8" name="Стрелка вниз 7"/>
          <p:cNvSpPr/>
          <p:nvPr/>
        </p:nvSpPr>
        <p:spPr>
          <a:xfrm>
            <a:off x="5525850" y="1988840"/>
            <a:ext cx="1296144" cy="393541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953853" y="1988840"/>
            <a:ext cx="1296144" cy="393541"/>
          </a:xfrm>
          <a:prstGeom prst="downArrow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2094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9" grpId="0" animBg="1"/>
      <p:bldP spid="8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85875" y="22225"/>
            <a:ext cx="7858125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 smtClean="0">
                <a:solidFill>
                  <a:schemeClr val="tx2"/>
                </a:solidFill>
              </a:rPr>
              <a:t>Займы и гарантии</a:t>
            </a:r>
            <a:endParaRPr lang="ru-RU" sz="3600" b="1" dirty="0">
              <a:solidFill>
                <a:schemeClr val="tx2"/>
              </a:solidFill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7165668"/>
              </p:ext>
            </p:extLst>
          </p:nvPr>
        </p:nvGraphicFramePr>
        <p:xfrm>
          <a:off x="215515" y="1717660"/>
          <a:ext cx="8712969" cy="1356588"/>
        </p:xfrm>
        <a:graphic>
          <a:graphicData uri="http://schemas.openxmlformats.org/drawingml/2006/table">
            <a:tbl>
              <a:tblPr bandRow="1">
                <a:tableStyleId>{EB344D84-9AFB-497E-A393-DC336BA19D2E}</a:tableStyleId>
              </a:tblPr>
              <a:tblGrid>
                <a:gridCol w="3285823"/>
                <a:gridCol w="886065"/>
                <a:gridCol w="350734"/>
                <a:gridCol w="3304282"/>
                <a:gridCol w="886065"/>
              </a:tblGrid>
              <a:tr h="576064"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ru-RU" sz="2400" b="1" u="none" strike="noStrike" dirty="0">
                          <a:effectLst/>
                        </a:rPr>
                        <a:t>Кредитные активы, млн. руб.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000"/>
                        </a:lnSpc>
                      </a:pPr>
                      <a:r>
                        <a:rPr lang="ru-RU" sz="2400" b="1" u="none" strike="noStrike">
                          <a:effectLst/>
                        </a:rPr>
                        <a:t>300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ru-RU" sz="2400" b="1" u="none" strike="noStrike">
                          <a:effectLst/>
                        </a:rPr>
                        <a:t>Портфель займов 01.04.14, млн. руб.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000"/>
                        </a:lnSpc>
                      </a:pPr>
                      <a:r>
                        <a:rPr lang="ru-RU" sz="2400" b="1" u="none" strike="noStrike">
                          <a:effectLst/>
                        </a:rPr>
                        <a:t>257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348476"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ru-RU" sz="2400" b="1" u="none" strike="noStrike">
                          <a:effectLst/>
                        </a:rPr>
                        <a:t>Кол-во займов за 2013 г.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000"/>
                        </a:lnSpc>
                      </a:pPr>
                      <a:r>
                        <a:rPr lang="ru-RU" sz="2400" b="1" u="none" strike="noStrike">
                          <a:effectLst/>
                        </a:rPr>
                        <a:t>383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ru-RU" sz="2400" b="1" u="none" strike="noStrike">
                          <a:effectLst/>
                        </a:rPr>
                        <a:t>Кол-во займов 01.04.14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000"/>
                        </a:lnSpc>
                      </a:pPr>
                      <a:r>
                        <a:rPr lang="ru-RU" sz="2400" b="1" u="none" strike="noStrike">
                          <a:effectLst/>
                        </a:rPr>
                        <a:t>393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ru-RU" sz="2400" b="1" u="none" strike="noStrike">
                          <a:effectLst/>
                        </a:rPr>
                        <a:t>Сумма 2013 г, млн. руб.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000"/>
                        </a:lnSpc>
                      </a:pPr>
                      <a:r>
                        <a:rPr lang="ru-RU" sz="2400" b="1" u="none" strike="noStrike">
                          <a:effectLst/>
                        </a:rPr>
                        <a:t>385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8444793"/>
              </p:ext>
            </p:extLst>
          </p:nvPr>
        </p:nvGraphicFramePr>
        <p:xfrm>
          <a:off x="233518" y="3933055"/>
          <a:ext cx="8676964" cy="1840580"/>
        </p:xfrm>
        <a:graphic>
          <a:graphicData uri="http://schemas.openxmlformats.org/drawingml/2006/table">
            <a:tbl>
              <a:tblPr bandRow="1">
                <a:tableStyleId>{8EC20E35-A176-4012-BC5E-935CFFF8708E}</a:tableStyleId>
              </a:tblPr>
              <a:tblGrid>
                <a:gridCol w="3272245"/>
                <a:gridCol w="882403"/>
                <a:gridCol w="349285"/>
                <a:gridCol w="3290628"/>
                <a:gridCol w="882403"/>
              </a:tblGrid>
              <a:tr h="691264"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Средства субсидии, млн. руб.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244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Портфель поручительств 01.04.14, млн. руб.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550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535480"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Лимит 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поручительств, млн. руб.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840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ru-RU" sz="2400" b="1" u="none" strike="noStrike" dirty="0">
                          <a:effectLst/>
                        </a:rPr>
                        <a:t>Кол-во  поручительств 01.04.14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000"/>
                        </a:lnSpc>
                      </a:pPr>
                      <a:r>
                        <a:rPr lang="ru-RU" sz="2400" b="1" u="none" strike="noStrike">
                          <a:effectLst/>
                        </a:rPr>
                        <a:t>140</a:t>
                      </a:r>
                      <a:endParaRPr lang="ru-RU" sz="24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/>
                </a:tc>
              </a:tr>
              <a:tr h="535480"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Свободно, млн. руб.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290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000"/>
                        </a:lnSpc>
                      </a:pPr>
                      <a:r>
                        <a:rPr lang="ru-RU" sz="24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Обеспечено 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кредитов, млн. руб.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000"/>
                        </a:lnSpc>
                      </a:pP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915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7030A0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07504" y="1386354"/>
            <a:ext cx="8928992" cy="18434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92214" y="1124744"/>
            <a:ext cx="124745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Займы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7504" y="3573016"/>
            <a:ext cx="8928992" cy="30963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92214" y="3301836"/>
            <a:ext cx="2662396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Поручительства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92214" y="5805264"/>
            <a:ext cx="1571474" cy="36004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244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763688" y="5805264"/>
            <a:ext cx="6192688" cy="360040"/>
          </a:xfrm>
          <a:prstGeom prst="rect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840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90710" y="6241674"/>
            <a:ext cx="5770334" cy="3600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550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5961044" y="6241674"/>
            <a:ext cx="2931435" cy="360040"/>
          </a:xfrm>
          <a:prstGeom prst="rect">
            <a:avLst/>
          </a:prstGeom>
          <a:solidFill>
            <a:srgbClr val="7030A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915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961045" y="5805264"/>
            <a:ext cx="2000262" cy="36004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290</a:t>
            </a:r>
            <a:endParaRPr lang="ru-RU" dirty="0"/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285875" y="5985284"/>
            <a:ext cx="5806405" cy="436410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156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60057" y="60324"/>
            <a:ext cx="674864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tx2"/>
                </a:solidFill>
              </a:rPr>
              <a:t>ПОДДЕРЖКА  ПОСТРАДАВШЕГО  от   ЧС   БИЗНЕСА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07" y="980728"/>
            <a:ext cx="9163050" cy="4249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1520" y="5328807"/>
            <a:ext cx="85689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00FF"/>
                </a:solidFill>
              </a:rPr>
              <a:t>Обследовано				295</a:t>
            </a:r>
          </a:p>
          <a:p>
            <a:r>
              <a:rPr lang="ru-RU" sz="2400" b="1" dirty="0">
                <a:solidFill>
                  <a:srgbClr val="0000FF"/>
                </a:solidFill>
              </a:rPr>
              <a:t>Обратились за субсидией	</a:t>
            </a:r>
            <a:r>
              <a:rPr lang="ru-RU" sz="2400" b="1" dirty="0" smtClean="0">
                <a:solidFill>
                  <a:srgbClr val="0000FF"/>
                </a:solidFill>
              </a:rPr>
              <a:t>             209</a:t>
            </a:r>
            <a:endParaRPr lang="ru-RU" sz="2400" b="1" dirty="0">
              <a:solidFill>
                <a:srgbClr val="0000FF"/>
              </a:solidFill>
            </a:endParaRPr>
          </a:p>
          <a:p>
            <a:r>
              <a:rPr lang="ru-RU" sz="2400" b="1" dirty="0">
                <a:solidFill>
                  <a:srgbClr val="0000FF"/>
                </a:solidFill>
              </a:rPr>
              <a:t>Проведены выплаты		164 </a:t>
            </a:r>
            <a:r>
              <a:rPr lang="ru-RU" sz="2400" b="1" dirty="0" smtClean="0">
                <a:solidFill>
                  <a:srgbClr val="0000FF"/>
                </a:solidFill>
              </a:rPr>
              <a:t>   на 81,2  млн. руб.</a:t>
            </a:r>
            <a:endParaRPr lang="ru-RU" sz="2400" b="1" dirty="0">
              <a:solidFill>
                <a:srgbClr val="0000FF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1114487"/>
            <a:ext cx="82809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</a:rPr>
              <a:t>г. Хабаровск					</a:t>
            </a:r>
            <a:r>
              <a:rPr lang="ru-RU" sz="2400" b="1" dirty="0" smtClean="0">
                <a:solidFill>
                  <a:schemeClr val="bg1"/>
                </a:solidFill>
              </a:rPr>
              <a:t>            </a:t>
            </a:r>
            <a:r>
              <a:rPr lang="ru-RU" sz="2400" b="1" dirty="0" smtClean="0">
                <a:solidFill>
                  <a:srgbClr val="FFFF00"/>
                </a:solidFill>
              </a:rPr>
              <a:t>145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2400" b="1" u="sng" dirty="0">
                <a:solidFill>
                  <a:schemeClr val="bg1"/>
                </a:solidFill>
              </a:rPr>
              <a:t>г. Комсомольск-на-Амуре</a:t>
            </a:r>
            <a:r>
              <a:rPr lang="ru-RU" sz="2400" b="1" dirty="0">
                <a:solidFill>
                  <a:schemeClr val="bg1"/>
                </a:solidFill>
              </a:rPr>
              <a:t>			</a:t>
            </a:r>
            <a:r>
              <a:rPr lang="ru-RU" sz="2400" b="1" dirty="0" smtClean="0">
                <a:solidFill>
                  <a:schemeClr val="bg1"/>
                </a:solidFill>
              </a:rPr>
              <a:t>              </a:t>
            </a:r>
            <a:r>
              <a:rPr lang="ru-RU" sz="2400" b="1" u="sng" dirty="0" smtClean="0">
                <a:solidFill>
                  <a:srgbClr val="FFFF00"/>
                </a:solidFill>
              </a:rPr>
              <a:t>94</a:t>
            </a:r>
            <a:endParaRPr lang="ru-RU" sz="2400" b="1" u="sng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Комсомольский муниципальный </a:t>
            </a:r>
            <a:r>
              <a:rPr lang="ru-RU" sz="2400" b="1" dirty="0" smtClean="0">
                <a:solidFill>
                  <a:schemeClr val="bg1"/>
                </a:solidFill>
              </a:rPr>
              <a:t>район   </a:t>
            </a:r>
            <a:r>
              <a:rPr lang="ru-RU" sz="2400" b="1" dirty="0">
                <a:solidFill>
                  <a:schemeClr val="bg1"/>
                </a:solidFill>
              </a:rPr>
              <a:t>	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rgbClr val="FFFF00"/>
                </a:solidFill>
              </a:rPr>
              <a:t>11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Нанайский муниципальный район	</a:t>
            </a:r>
            <a:r>
              <a:rPr lang="ru-RU" sz="2400" b="1" dirty="0" smtClean="0">
                <a:solidFill>
                  <a:schemeClr val="bg1"/>
                </a:solidFill>
              </a:rPr>
              <a:t>              </a:t>
            </a:r>
            <a:r>
              <a:rPr lang="ru-RU" sz="2400" b="1" dirty="0" smtClean="0">
                <a:solidFill>
                  <a:srgbClr val="FFFF00"/>
                </a:solidFill>
              </a:rPr>
              <a:t>13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Хабаровский муниципальный район	</a:t>
            </a:r>
            <a:r>
              <a:rPr lang="ru-RU" sz="2400" b="1" dirty="0" smtClean="0">
                <a:solidFill>
                  <a:schemeClr val="bg1"/>
                </a:solidFill>
              </a:rPr>
              <a:t>              </a:t>
            </a:r>
            <a:r>
              <a:rPr lang="ru-RU" sz="2400" b="1" dirty="0" smtClean="0">
                <a:solidFill>
                  <a:srgbClr val="FFFF00"/>
                </a:solidFill>
              </a:rPr>
              <a:t>12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Амурский муниципальный район	</a:t>
            </a:r>
            <a:r>
              <a:rPr lang="ru-RU" sz="2400" b="1" dirty="0" smtClean="0">
                <a:solidFill>
                  <a:schemeClr val="bg1"/>
                </a:solidFill>
              </a:rPr>
              <a:t>                             </a:t>
            </a:r>
            <a:r>
              <a:rPr lang="ru-RU" sz="2400" b="1" dirty="0" smtClean="0">
                <a:solidFill>
                  <a:srgbClr val="FFFF00"/>
                </a:solidFill>
              </a:rPr>
              <a:t>6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Николаевский муниципальный район	</a:t>
            </a:r>
            <a:r>
              <a:rPr lang="ru-RU" sz="2400" b="1" dirty="0" smtClean="0"/>
              <a:t>                </a:t>
            </a:r>
            <a:r>
              <a:rPr lang="ru-RU" sz="2400" b="1" dirty="0" smtClean="0">
                <a:solidFill>
                  <a:srgbClr val="FFFF00"/>
                </a:solidFill>
              </a:rPr>
              <a:t>2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Район им. Лазо				</a:t>
            </a:r>
            <a:r>
              <a:rPr lang="ru-RU" sz="2400" b="1" dirty="0" smtClean="0">
                <a:solidFill>
                  <a:srgbClr val="FFFF00"/>
                </a:solidFill>
              </a:rPr>
              <a:t>                8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2400" b="1" dirty="0" err="1">
                <a:solidFill>
                  <a:schemeClr val="bg1"/>
                </a:solidFill>
              </a:rPr>
              <a:t>Ульчский</a:t>
            </a:r>
            <a:r>
              <a:rPr lang="ru-RU" sz="2400" b="1" dirty="0">
                <a:solidFill>
                  <a:schemeClr val="bg1"/>
                </a:solidFill>
              </a:rPr>
              <a:t> муниципальный район		</a:t>
            </a:r>
            <a:r>
              <a:rPr lang="ru-RU" sz="2400" b="1" dirty="0" smtClean="0">
                <a:solidFill>
                  <a:schemeClr val="bg1"/>
                </a:solidFill>
              </a:rPr>
              <a:t>                </a:t>
            </a:r>
            <a:r>
              <a:rPr lang="ru-RU" sz="2400" b="1" dirty="0" smtClean="0">
                <a:solidFill>
                  <a:srgbClr val="FFFF00"/>
                </a:solidFill>
              </a:rPr>
              <a:t>4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ИТОГО: 					</a:t>
            </a:r>
            <a:r>
              <a:rPr lang="ru-RU" sz="2400" b="1" dirty="0" smtClean="0">
                <a:solidFill>
                  <a:schemeClr val="bg1"/>
                </a:solidFill>
              </a:rPr>
              <a:t>            </a:t>
            </a:r>
            <a:r>
              <a:rPr lang="ru-RU" sz="2400" b="1" dirty="0" smtClean="0">
                <a:solidFill>
                  <a:srgbClr val="FFFF00"/>
                </a:solidFill>
              </a:rPr>
              <a:t>295</a:t>
            </a:r>
            <a:endParaRPr lang="ru-RU" sz="2400" b="1" dirty="0">
              <a:solidFill>
                <a:srgbClr val="FFFF00"/>
              </a:solidFill>
            </a:endParaRPr>
          </a:p>
          <a:p>
            <a:r>
              <a:rPr lang="ru-RU" sz="2400" b="1" dirty="0">
                <a:solidFill>
                  <a:schemeClr val="bg1"/>
                </a:solidFill>
              </a:rPr>
              <a:t>                                                      </a:t>
            </a:r>
            <a:r>
              <a:rPr lang="ru-RU" sz="2400" b="1" dirty="0">
                <a:solidFill>
                  <a:srgbClr val="FFFF00"/>
                </a:solidFill>
              </a:rPr>
              <a:t>на 11.04.2014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225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85875" y="0"/>
            <a:ext cx="7858125" cy="5869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eaLnBrk="1" hangingPunct="1"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ru-RU" dirty="0" smtClean="0"/>
              <a:t>Финансовая поддержка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3"/>
          <p:cNvSpPr txBox="1">
            <a:spLocks noChangeArrowheads="1"/>
          </p:cNvSpPr>
          <p:nvPr/>
        </p:nvSpPr>
        <p:spPr bwMode="auto">
          <a:xfrm>
            <a:off x="467544" y="1412776"/>
            <a:ext cx="4062784" cy="44362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eaLnBrk="1" hangingPunct="1"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ctr"/>
            <a:r>
              <a:rPr lang="ru-RU" sz="4400" dirty="0" smtClean="0">
                <a:solidFill>
                  <a:srgbClr val="00B050"/>
                </a:solidFill>
              </a:rPr>
              <a:t>Виды финансовой поддержки:</a:t>
            </a:r>
            <a:endParaRPr lang="ru-RU" sz="4400" dirty="0">
              <a:solidFill>
                <a:srgbClr val="00B050"/>
              </a:solidFill>
            </a:endParaRPr>
          </a:p>
        </p:txBody>
      </p:sp>
      <p:sp>
        <p:nvSpPr>
          <p:cNvPr id="8" name="Text Box 73"/>
          <p:cNvSpPr txBox="1">
            <a:spLocks noChangeArrowheads="1"/>
          </p:cNvSpPr>
          <p:nvPr/>
        </p:nvSpPr>
        <p:spPr bwMode="auto">
          <a:xfrm>
            <a:off x="4716016" y="670604"/>
            <a:ext cx="4062784" cy="59267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eaLnBrk="1" hangingPunct="1"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ГРАНТЫ</a:t>
            </a:r>
          </a:p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ЗАЙМЫ</a:t>
            </a:r>
          </a:p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СУБСИДИИ</a:t>
            </a:r>
          </a:p>
          <a:p>
            <a:pPr algn="ctr"/>
            <a:r>
              <a:rPr lang="ru-RU" sz="6000" dirty="0" smtClean="0">
                <a:solidFill>
                  <a:schemeClr val="tx1"/>
                </a:solidFill>
              </a:rPr>
              <a:t>ГАРАНТИИ</a:t>
            </a:r>
            <a:endParaRPr lang="ru-RU" sz="6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588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70B6DF-2039-4CB7-AB94-16F808463BBA}" type="slidenum">
              <a:rPr lang="ru-RU"/>
              <a:pPr>
                <a:defRPr/>
              </a:pPr>
              <a:t>27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797992163"/>
              </p:ext>
            </p:extLst>
          </p:nvPr>
        </p:nvGraphicFramePr>
        <p:xfrm>
          <a:off x="107504" y="1071562"/>
          <a:ext cx="8928992" cy="5669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 Box 73"/>
          <p:cNvSpPr txBox="1">
            <a:spLocks noChangeArrowheads="1"/>
          </p:cNvSpPr>
          <p:nvPr/>
        </p:nvSpPr>
        <p:spPr bwMode="auto">
          <a:xfrm>
            <a:off x="1285875" y="22225"/>
            <a:ext cx="7858125" cy="64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600" b="1" dirty="0">
                <a:solidFill>
                  <a:schemeClr val="tx2"/>
                </a:solidFill>
              </a:rPr>
              <a:t>Финансовая </a:t>
            </a:r>
            <a:r>
              <a:rPr lang="ru-RU" sz="3600" b="1" dirty="0" smtClean="0">
                <a:solidFill>
                  <a:schemeClr val="tx2"/>
                </a:solidFill>
              </a:rPr>
              <a:t>поддержка</a:t>
            </a:r>
            <a:endParaRPr lang="ru-RU" sz="3600" b="1" dirty="0">
              <a:solidFill>
                <a:schemeClr val="tx2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57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85875" y="22225"/>
            <a:ext cx="7858125" cy="49141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eaLnBrk="1" hangingPunct="1">
              <a:lnSpc>
                <a:spcPts val="3000"/>
              </a:lnSpc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ru-RU" dirty="0"/>
              <a:t>Финансы для начинающих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467142004"/>
              </p:ext>
            </p:extLst>
          </p:nvPr>
        </p:nvGraphicFramePr>
        <p:xfrm>
          <a:off x="143508" y="764704"/>
          <a:ext cx="8856984" cy="6093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212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85875" y="0"/>
            <a:ext cx="7858125" cy="5869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eaLnBrk="1" hangingPunct="1"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ru-RU" dirty="0" smtClean="0"/>
              <a:t>Финансовая поддержка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3"/>
          <p:cNvSpPr txBox="1">
            <a:spLocks noChangeArrowheads="1"/>
          </p:cNvSpPr>
          <p:nvPr/>
        </p:nvSpPr>
        <p:spPr bwMode="auto">
          <a:xfrm>
            <a:off x="467544" y="1412776"/>
            <a:ext cx="4062784" cy="44362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eaLnBrk="1" hangingPunct="1"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Финансовая поддержка  оказывается не всем СМСП!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Text Box 73"/>
          <p:cNvSpPr txBox="1">
            <a:spLocks noChangeArrowheads="1"/>
          </p:cNvSpPr>
          <p:nvPr/>
        </p:nvSpPr>
        <p:spPr bwMode="auto">
          <a:xfrm>
            <a:off x="4716016" y="1412776"/>
            <a:ext cx="4062784" cy="44362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eaLnBrk="1" hangingPunct="1"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В Хабаровском крае более 55 тыс. СМСП!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440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Text Box 73"/>
          <p:cNvSpPr txBox="1">
            <a:spLocks noChangeArrowheads="1"/>
          </p:cNvSpPr>
          <p:nvPr/>
        </p:nvSpPr>
        <p:spPr bwMode="auto">
          <a:xfrm>
            <a:off x="1285875" y="22225"/>
            <a:ext cx="7858125" cy="894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600" b="1" dirty="0" smtClean="0">
                <a:solidFill>
                  <a:schemeClr val="tx2"/>
                </a:solidFill>
                <a:latin typeface="Arial" charset="0"/>
              </a:rPr>
              <a:t>Отрасли специализации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600" b="1" dirty="0" smtClean="0">
                <a:solidFill>
                  <a:schemeClr val="tx2"/>
                </a:solidFill>
                <a:latin typeface="Arial" charset="0"/>
              </a:rPr>
              <a:t>Хабаровского края</a:t>
            </a:r>
          </a:p>
        </p:txBody>
      </p:sp>
      <p:graphicFrame>
        <p:nvGraphicFramePr>
          <p:cNvPr id="28" name="Group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59339"/>
              </p:ext>
            </p:extLst>
          </p:nvPr>
        </p:nvGraphicFramePr>
        <p:xfrm>
          <a:off x="126492" y="1395413"/>
          <a:ext cx="8891016" cy="5391153"/>
        </p:xfrm>
        <a:graphic>
          <a:graphicData uri="http://schemas.openxmlformats.org/drawingml/2006/table">
            <a:tbl>
              <a:tblPr/>
              <a:tblGrid>
                <a:gridCol w="3348000"/>
                <a:gridCol w="3635016"/>
                <a:gridCol w="1908000"/>
              </a:tblGrid>
              <a:tr h="7010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Специализация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9FD6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Продукция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9FD6">
                        <a:alpha val="7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Доля в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ДФО</a:t>
                      </a:r>
                    </a:p>
                  </a:txBody>
                  <a:tcPr marL="91431" marR="9143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19FD6">
                        <a:alpha val="75000"/>
                      </a:srgbClr>
                    </a:solidFill>
                  </a:tcPr>
                </a:tc>
              </a:tr>
              <a:tr h="7772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Авиастроение</a:t>
                      </a: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Производство военных и гражданских самолетов семейства Сухой</a:t>
                      </a: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4F3F4"/>
                    </a:solidFill>
                  </a:tcPr>
                </a:tc>
              </a:tr>
              <a:tr h="6981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Черная металлургия</a:t>
                      </a: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Производство стали и стального проката</a:t>
                      </a: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Нефтепереработка</a:t>
                      </a: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Производство нефтепродуктов</a:t>
                      </a: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7143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Электрооборудование</a:t>
                      </a: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Производство кабельной продукции</a:t>
                      </a: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100 %</a:t>
                      </a: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0691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Лесная промышленность</a:t>
                      </a: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Объем лесозаготовок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Производство лесных материалов</a:t>
                      </a:r>
                    </a:p>
                  </a:txBody>
                  <a:tcPr marL="89991" marR="89991" marT="107995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51,2 %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51 %</a:t>
                      </a:r>
                    </a:p>
                  </a:txBody>
                  <a:tcPr marL="89991" marR="89991" marT="143993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7167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Транспортное обслуживание</a:t>
                      </a:r>
                    </a:p>
                  </a:txBody>
                  <a:tcPr marL="91431" marR="91431" marT="45718" marB="45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Обработка грузов</a:t>
                      </a:r>
                    </a:p>
                  </a:txBody>
                  <a:tcPr marL="89991" marR="89991" marT="107995" marB="4679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31,1 %</a:t>
                      </a:r>
                    </a:p>
                  </a:txBody>
                  <a:tcPr marL="89991" marR="89991" marT="143993" marB="4679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60180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85875" y="0"/>
            <a:ext cx="7858125" cy="5869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eaLnBrk="1" hangingPunct="1"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ru-RU" dirty="0" smtClean="0"/>
              <a:t>Финансовая поддержка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3"/>
          <p:cNvSpPr txBox="1">
            <a:spLocks noChangeArrowheads="1"/>
          </p:cNvSpPr>
          <p:nvPr/>
        </p:nvSpPr>
        <p:spPr bwMode="auto">
          <a:xfrm>
            <a:off x="467544" y="1412776"/>
            <a:ext cx="4062784" cy="44362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eaLnBrk="1" hangingPunct="1"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Финансовая поддержка  имеет ограничения!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Text Box 73"/>
          <p:cNvSpPr txBox="1">
            <a:spLocks noChangeArrowheads="1"/>
          </p:cNvSpPr>
          <p:nvPr/>
        </p:nvSpPr>
        <p:spPr bwMode="auto">
          <a:xfrm>
            <a:off x="4716016" y="670604"/>
            <a:ext cx="4062784" cy="59267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eaLnBrk="1" hangingPunct="1"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По </a:t>
            </a:r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целям</a:t>
            </a:r>
            <a:r>
              <a:rPr lang="ru-RU" sz="4400" dirty="0" smtClean="0">
                <a:solidFill>
                  <a:schemeClr val="tx1"/>
                </a:solidFill>
              </a:rPr>
              <a:t>, </a:t>
            </a:r>
            <a:r>
              <a:rPr lang="ru-RU" sz="4400" dirty="0" smtClean="0">
                <a:solidFill>
                  <a:schemeClr val="accent2">
                    <a:lumMod val="75000"/>
                  </a:schemeClr>
                </a:solidFill>
              </a:rPr>
              <a:t>срокам</a:t>
            </a:r>
            <a:r>
              <a:rPr lang="ru-RU" sz="4400" dirty="0" smtClean="0">
                <a:solidFill>
                  <a:schemeClr val="tx1"/>
                </a:solidFill>
              </a:rPr>
              <a:t>, </a:t>
            </a:r>
            <a:r>
              <a:rPr lang="ru-RU" sz="4400" dirty="0" smtClean="0">
                <a:solidFill>
                  <a:schemeClr val="accent3">
                    <a:lumMod val="75000"/>
                  </a:schemeClr>
                </a:solidFill>
              </a:rPr>
              <a:t>сумме</a:t>
            </a:r>
            <a:r>
              <a:rPr lang="ru-RU" sz="4400" dirty="0" smtClean="0">
                <a:solidFill>
                  <a:schemeClr val="tx1"/>
                </a:solidFill>
              </a:rPr>
              <a:t>, </a:t>
            </a:r>
            <a:r>
              <a:rPr lang="ru-RU" sz="4400" dirty="0" smtClean="0">
                <a:solidFill>
                  <a:schemeClr val="accent5">
                    <a:lumMod val="75000"/>
                  </a:schemeClr>
                </a:solidFill>
              </a:rPr>
              <a:t>условиям</a:t>
            </a:r>
            <a:r>
              <a:rPr lang="ru-RU" sz="4400" dirty="0" smtClean="0">
                <a:solidFill>
                  <a:schemeClr val="tx1"/>
                </a:solidFill>
              </a:rPr>
              <a:t>, </a:t>
            </a: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</a:rPr>
              <a:t>видам деятельности</a:t>
            </a:r>
            <a:r>
              <a:rPr lang="ru-RU" sz="4400" dirty="0" smtClean="0">
                <a:solidFill>
                  <a:schemeClr val="tx1"/>
                </a:solidFill>
              </a:rPr>
              <a:t>, </a:t>
            </a:r>
            <a:r>
              <a:rPr lang="ru-RU" sz="4400" dirty="0" smtClean="0">
                <a:solidFill>
                  <a:srgbClr val="00B050"/>
                </a:solidFill>
              </a:rPr>
              <a:t>приоритетам</a:t>
            </a:r>
            <a:r>
              <a:rPr lang="ru-RU" sz="4400" dirty="0" smtClean="0">
                <a:solidFill>
                  <a:schemeClr val="tx1"/>
                </a:solidFill>
              </a:rPr>
              <a:t>, </a:t>
            </a:r>
            <a:r>
              <a:rPr lang="ru-RU" sz="4400" dirty="0" smtClean="0">
                <a:solidFill>
                  <a:srgbClr val="0070C0"/>
                </a:solidFill>
              </a:rPr>
              <a:t>наличию средств </a:t>
            </a:r>
            <a:r>
              <a:rPr lang="ru-RU" sz="4400" dirty="0" smtClean="0">
                <a:solidFill>
                  <a:schemeClr val="tx1"/>
                </a:solidFill>
              </a:rPr>
              <a:t>и т.д.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01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85875" y="0"/>
            <a:ext cx="7858125" cy="5869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eaLnBrk="1" hangingPunct="1"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ru-RU" dirty="0" smtClean="0"/>
              <a:t>Финансовая поддержка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73"/>
          <p:cNvSpPr txBox="1">
            <a:spLocks noChangeArrowheads="1"/>
          </p:cNvSpPr>
          <p:nvPr/>
        </p:nvSpPr>
        <p:spPr bwMode="auto">
          <a:xfrm>
            <a:off x="467544" y="1412776"/>
            <a:ext cx="4062784" cy="443624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eaLnBrk="1" hangingPunct="1"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Финансовая поддержка  не оказывается:</a:t>
            </a:r>
            <a:endParaRPr lang="ru-RU" sz="4400" dirty="0">
              <a:solidFill>
                <a:srgbClr val="FF0000"/>
              </a:solidFill>
            </a:endParaRPr>
          </a:p>
        </p:txBody>
      </p:sp>
      <p:sp>
        <p:nvSpPr>
          <p:cNvPr id="8" name="Text Box 73"/>
          <p:cNvSpPr txBox="1">
            <a:spLocks noChangeArrowheads="1"/>
          </p:cNvSpPr>
          <p:nvPr/>
        </p:nvSpPr>
        <p:spPr bwMode="auto">
          <a:xfrm>
            <a:off x="4716016" y="670604"/>
            <a:ext cx="4062784" cy="592674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eaLnBrk="1" hangingPunct="1"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 algn="ctr"/>
            <a:r>
              <a:rPr lang="ru-RU" sz="4400" dirty="0" smtClean="0">
                <a:solidFill>
                  <a:schemeClr val="tx1"/>
                </a:solidFill>
              </a:rPr>
              <a:t>При наличии задолженности в бюджеты и плохой кредитной истории!</a:t>
            </a:r>
            <a:endParaRPr lang="ru-RU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479CC2-5FFD-4D8F-960E-090FB4A095E4}" type="slidenum">
              <a:rPr lang="ru-RU"/>
              <a:pPr>
                <a:defRPr/>
              </a:pPr>
              <a:t>32</a:t>
            </a:fld>
            <a:endParaRPr lang="ru-RU"/>
          </a:p>
        </p:txBody>
      </p:sp>
      <p:sp>
        <p:nvSpPr>
          <p:cNvPr id="5" name="AutoShape 34"/>
          <p:cNvSpPr>
            <a:spLocks noChangeArrowheads="1"/>
          </p:cNvSpPr>
          <p:nvPr/>
        </p:nvSpPr>
        <p:spPr bwMode="auto">
          <a:xfrm>
            <a:off x="107950" y="4149725"/>
            <a:ext cx="8893175" cy="1223963"/>
          </a:xfrm>
          <a:prstGeom prst="roundRect">
            <a:avLst>
              <a:gd name="adj" fmla="val 16667"/>
            </a:avLst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ru-RU" b="1"/>
          </a:p>
        </p:txBody>
      </p:sp>
      <p:sp>
        <p:nvSpPr>
          <p:cNvPr id="6" name="Rectangle 30"/>
          <p:cNvSpPr>
            <a:spLocks noChangeArrowheads="1"/>
          </p:cNvSpPr>
          <p:nvPr/>
        </p:nvSpPr>
        <p:spPr bwMode="auto">
          <a:xfrm>
            <a:off x="8820150" y="2781300"/>
            <a:ext cx="73025" cy="3095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7" name="AutoShape 19"/>
          <p:cNvSpPr>
            <a:spLocks noChangeArrowheads="1"/>
          </p:cNvSpPr>
          <p:nvPr/>
        </p:nvSpPr>
        <p:spPr bwMode="auto">
          <a:xfrm>
            <a:off x="287338" y="4292600"/>
            <a:ext cx="3168650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 dirty="0"/>
              <a:t>Оказание поддержки </a:t>
            </a:r>
          </a:p>
          <a:p>
            <a:pPr algn="ctr">
              <a:defRPr/>
            </a:pPr>
            <a:r>
              <a:rPr lang="ru-RU" b="1" dirty="0"/>
              <a:t>предпринимателям  </a:t>
            </a:r>
            <a:r>
              <a:rPr lang="ru-RU" b="1" dirty="0" smtClean="0"/>
              <a:t>20</a:t>
            </a:r>
            <a:r>
              <a:rPr lang="ru-RU" b="1" dirty="0"/>
              <a:t>%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179388" y="1484313"/>
            <a:ext cx="3240087" cy="17272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/>
              <a:t>Муниципальная программа</a:t>
            </a:r>
          </a:p>
          <a:p>
            <a:pPr algn="ctr">
              <a:defRPr/>
            </a:pPr>
            <a:r>
              <a:rPr lang="ru-RU" b="1"/>
              <a:t>поддержки </a:t>
            </a:r>
          </a:p>
          <a:p>
            <a:pPr algn="ctr">
              <a:defRPr/>
            </a:pPr>
            <a:r>
              <a:rPr lang="ru-RU" b="1"/>
              <a:t>предпринимательства</a:t>
            </a:r>
          </a:p>
        </p:txBody>
      </p:sp>
      <p:sp>
        <p:nvSpPr>
          <p:cNvPr id="9" name="AutoShape 14"/>
          <p:cNvSpPr>
            <a:spLocks noChangeArrowheads="1"/>
          </p:cNvSpPr>
          <p:nvPr/>
        </p:nvSpPr>
        <p:spPr bwMode="auto">
          <a:xfrm>
            <a:off x="3924300" y="1484313"/>
            <a:ext cx="4751388" cy="86518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/>
              <a:t>ПРИОРИТЕТНЫЕ ДЛЯ КРАЯ </a:t>
            </a:r>
          </a:p>
          <a:p>
            <a:pPr algn="ctr">
              <a:defRPr/>
            </a:pPr>
            <a:r>
              <a:rPr lang="ru-RU" b="1"/>
              <a:t>ВИДЫ ПОДДЕРЖКИ</a:t>
            </a: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3924300" y="2636838"/>
            <a:ext cx="4751388" cy="57467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/>
              <a:t>Субсидия из краевого бюджета</a:t>
            </a:r>
          </a:p>
        </p:txBody>
      </p:sp>
      <p:sp>
        <p:nvSpPr>
          <p:cNvPr id="11" name="AutoShape 17"/>
          <p:cNvSpPr>
            <a:spLocks noChangeArrowheads="1"/>
          </p:cNvSpPr>
          <p:nvPr/>
        </p:nvSpPr>
        <p:spPr bwMode="auto">
          <a:xfrm>
            <a:off x="323850" y="3573463"/>
            <a:ext cx="8174038" cy="360362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/>
              <a:t>Муниципальный бюджет</a:t>
            </a:r>
          </a:p>
        </p:txBody>
      </p:sp>
      <p:sp>
        <p:nvSpPr>
          <p:cNvPr id="12" name="AutoShape 21"/>
          <p:cNvSpPr>
            <a:spLocks noChangeArrowheads="1"/>
          </p:cNvSpPr>
          <p:nvPr/>
        </p:nvSpPr>
        <p:spPr bwMode="auto">
          <a:xfrm>
            <a:off x="3924300" y="5589588"/>
            <a:ext cx="4751388" cy="6477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b="1"/>
              <a:t>Отчет об использовании субсидии </a:t>
            </a:r>
          </a:p>
        </p:txBody>
      </p:sp>
      <p:sp>
        <p:nvSpPr>
          <p:cNvPr id="13" name="AutoShape 22"/>
          <p:cNvSpPr>
            <a:spLocks noChangeArrowheads="1"/>
          </p:cNvSpPr>
          <p:nvPr/>
        </p:nvSpPr>
        <p:spPr bwMode="auto">
          <a:xfrm>
            <a:off x="3419475" y="1844675"/>
            <a:ext cx="504825" cy="215900"/>
          </a:xfrm>
          <a:prstGeom prst="rightArrow">
            <a:avLst>
              <a:gd name="adj1" fmla="val 50000"/>
              <a:gd name="adj2" fmla="val 5845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4" name="AutoShape 24"/>
          <p:cNvSpPr>
            <a:spLocks noChangeArrowheads="1"/>
          </p:cNvSpPr>
          <p:nvPr/>
        </p:nvSpPr>
        <p:spPr bwMode="auto">
          <a:xfrm rot="5400000">
            <a:off x="5904706" y="2385219"/>
            <a:ext cx="287338" cy="215900"/>
          </a:xfrm>
          <a:prstGeom prst="rightArrow">
            <a:avLst>
              <a:gd name="adj1" fmla="val 50000"/>
              <a:gd name="adj2" fmla="val 3327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5" name="Rectangle 29"/>
          <p:cNvSpPr>
            <a:spLocks noChangeArrowheads="1"/>
          </p:cNvSpPr>
          <p:nvPr/>
        </p:nvSpPr>
        <p:spPr bwMode="auto">
          <a:xfrm>
            <a:off x="8675688" y="5805488"/>
            <a:ext cx="217487" cy="71437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" name="AutoShape 31"/>
          <p:cNvSpPr>
            <a:spLocks noChangeArrowheads="1"/>
          </p:cNvSpPr>
          <p:nvPr/>
        </p:nvSpPr>
        <p:spPr bwMode="auto">
          <a:xfrm rot="10800000">
            <a:off x="8675688" y="2708275"/>
            <a:ext cx="217487" cy="215900"/>
          </a:xfrm>
          <a:prstGeom prst="rightArrow">
            <a:avLst>
              <a:gd name="adj1" fmla="val 50000"/>
              <a:gd name="adj2" fmla="val 917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7" name="AutoShape 32"/>
          <p:cNvSpPr>
            <a:spLocks noChangeArrowheads="1"/>
          </p:cNvSpPr>
          <p:nvPr/>
        </p:nvSpPr>
        <p:spPr bwMode="auto">
          <a:xfrm>
            <a:off x="4391025" y="4292600"/>
            <a:ext cx="4392613" cy="9366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ru-RU" sz="2400" b="1" dirty="0"/>
              <a:t>Оказание поддержки </a:t>
            </a:r>
          </a:p>
          <a:p>
            <a:pPr algn="ctr">
              <a:defRPr/>
            </a:pPr>
            <a:r>
              <a:rPr lang="ru-RU" sz="2400" b="1" dirty="0"/>
              <a:t>Предпринимателям </a:t>
            </a:r>
            <a:r>
              <a:rPr lang="ru-RU" sz="2400" b="1" dirty="0" smtClean="0"/>
              <a:t>80</a:t>
            </a:r>
            <a:r>
              <a:rPr lang="ru-RU" sz="2400" b="1" dirty="0"/>
              <a:t>%</a:t>
            </a:r>
          </a:p>
        </p:txBody>
      </p:sp>
      <p:sp>
        <p:nvSpPr>
          <p:cNvPr id="18" name="AutoShape 26"/>
          <p:cNvSpPr>
            <a:spLocks noChangeArrowheads="1"/>
          </p:cNvSpPr>
          <p:nvPr/>
        </p:nvSpPr>
        <p:spPr bwMode="auto">
          <a:xfrm rot="5400000">
            <a:off x="5940425" y="3933825"/>
            <a:ext cx="215900" cy="215900"/>
          </a:xfrm>
          <a:prstGeom prst="rightArrow">
            <a:avLst>
              <a:gd name="adj1" fmla="val 50000"/>
              <a:gd name="adj2" fmla="val 41544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9" name="AutoShape 20"/>
          <p:cNvSpPr>
            <a:spLocks noChangeArrowheads="1"/>
          </p:cNvSpPr>
          <p:nvPr/>
        </p:nvSpPr>
        <p:spPr bwMode="auto">
          <a:xfrm rot="5400000">
            <a:off x="5904706" y="5336382"/>
            <a:ext cx="287337" cy="215900"/>
          </a:xfrm>
          <a:prstGeom prst="rightArrow">
            <a:avLst>
              <a:gd name="adj1" fmla="val 50000"/>
              <a:gd name="adj2" fmla="val 3327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" name="AutoShape 33"/>
          <p:cNvSpPr>
            <a:spLocks noChangeArrowheads="1"/>
          </p:cNvSpPr>
          <p:nvPr/>
        </p:nvSpPr>
        <p:spPr bwMode="auto">
          <a:xfrm rot="5400000">
            <a:off x="5868193" y="3285332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1" name="AutoShape 35"/>
          <p:cNvSpPr>
            <a:spLocks noChangeArrowheads="1"/>
          </p:cNvSpPr>
          <p:nvPr/>
        </p:nvSpPr>
        <p:spPr bwMode="auto">
          <a:xfrm rot="5400000">
            <a:off x="1619250" y="3284538"/>
            <a:ext cx="361950" cy="215900"/>
          </a:xfrm>
          <a:prstGeom prst="rightArrow">
            <a:avLst>
              <a:gd name="adj1" fmla="val 50000"/>
              <a:gd name="adj2" fmla="val 58456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" name="AutoShape 36"/>
          <p:cNvSpPr>
            <a:spLocks noChangeArrowheads="1"/>
          </p:cNvSpPr>
          <p:nvPr/>
        </p:nvSpPr>
        <p:spPr bwMode="auto">
          <a:xfrm rot="5400000">
            <a:off x="1620043" y="4006057"/>
            <a:ext cx="360363" cy="215900"/>
          </a:xfrm>
          <a:prstGeom prst="rightArrow">
            <a:avLst>
              <a:gd name="adj1" fmla="val 50000"/>
              <a:gd name="adj2" fmla="val 41728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0613" name="Прямоугольник 1"/>
          <p:cNvSpPr>
            <a:spLocks noChangeArrowheads="1"/>
          </p:cNvSpPr>
          <p:nvPr/>
        </p:nvSpPr>
        <p:spPr bwMode="auto">
          <a:xfrm>
            <a:off x="1223888" y="28575"/>
            <a:ext cx="7882018" cy="8739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ru-RU" altLang="ru-RU" sz="32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Порядок </a:t>
            </a:r>
            <a:r>
              <a:rPr lang="ru-RU" altLang="ru-RU" sz="32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субсидирования муниципальных программ</a:t>
            </a:r>
            <a:endParaRPr lang="ru-RU" altLang="ru-RU" sz="32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10614" name="TextBox 2"/>
          <p:cNvSpPr txBox="1">
            <a:spLocks noChangeArrowheads="1"/>
          </p:cNvSpPr>
          <p:nvPr/>
        </p:nvSpPr>
        <p:spPr bwMode="auto">
          <a:xfrm>
            <a:off x="3708400" y="4186238"/>
            <a:ext cx="4318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7200" b="1">
                <a:solidFill>
                  <a:schemeClr val="bg1"/>
                </a:solidFill>
              </a:rPr>
              <a:t>+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835696" y="22225"/>
            <a:ext cx="7308305" cy="8761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eaLnBrk="1" hangingPunct="1">
              <a:lnSpc>
                <a:spcPts val="3000"/>
              </a:lnSpc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ru-RU" dirty="0" smtClean="0"/>
              <a:t>Организационная поддержка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khabarovsk.subcontract.ru/Partner/InfoUplShow.asp?InfoUplID=34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39" y="1196752"/>
            <a:ext cx="3667125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68152"/>
            <a:ext cx="390525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401" y="4005064"/>
            <a:ext cx="34290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90525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7186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8215809"/>
              </p:ext>
            </p:extLst>
          </p:nvPr>
        </p:nvGraphicFramePr>
        <p:xfrm>
          <a:off x="755576" y="1071563"/>
          <a:ext cx="7920112" cy="3005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274751"/>
              </p:ext>
            </p:extLst>
          </p:nvPr>
        </p:nvGraphicFramePr>
        <p:xfrm>
          <a:off x="251520" y="4149080"/>
          <a:ext cx="8712967" cy="23762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024336"/>
                <a:gridCol w="792088"/>
                <a:gridCol w="706196"/>
                <a:gridCol w="3304283"/>
                <a:gridCol w="886064"/>
              </a:tblGrid>
              <a:tr h="952858">
                <a:tc>
                  <a:txBody>
                    <a:bodyPr/>
                    <a:lstStyle/>
                    <a:p>
                      <a:pPr algn="l" fontAlgn="b">
                        <a:lnSpc>
                          <a:spcPts val="2400"/>
                        </a:lnSpc>
                      </a:pPr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Количество МСП, </a:t>
                      </a:r>
                      <a:r>
                        <a:rPr lang="ru-RU" sz="28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тысяч ед.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400"/>
                        </a:lnSpc>
                      </a:pPr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54,9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400"/>
                        </a:lnSpc>
                      </a:pP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400"/>
                        </a:lnSpc>
                      </a:pPr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Сумма налогов в край, млрд. руб.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400"/>
                        </a:lnSpc>
                      </a:pPr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11,3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chemeClr val="accent1"/>
                    </a:solidFill>
                  </a:tcPr>
                </a:tc>
              </a:tr>
              <a:tr h="1423406">
                <a:tc>
                  <a:txBody>
                    <a:bodyPr/>
                    <a:lstStyle/>
                    <a:p>
                      <a:pPr algn="l" fontAlgn="b">
                        <a:lnSpc>
                          <a:spcPts val="2400"/>
                        </a:lnSpc>
                      </a:pPr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2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т.ч</a:t>
                      </a:r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получателей поддержки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400"/>
                        </a:lnSpc>
                      </a:pPr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1,7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400"/>
                        </a:lnSpc>
                      </a:pP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2400"/>
                        </a:lnSpc>
                      </a:pPr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</a:t>
                      </a:r>
                      <a:r>
                        <a:rPr lang="ru-RU" sz="2800" b="1" u="none" strike="noStrike" dirty="0" err="1">
                          <a:solidFill>
                            <a:schemeClr val="bg1"/>
                          </a:solidFill>
                          <a:effectLst/>
                        </a:rPr>
                        <a:t>т.ч</a:t>
                      </a:r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. от получателей поддержки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2400"/>
                        </a:lnSpc>
                      </a:pPr>
                      <a:r>
                        <a:rPr lang="ru-RU" sz="2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0,41</a:t>
                      </a:r>
                      <a:endParaRPr lang="ru-RU" sz="28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ctr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5" name="Text Box 73"/>
          <p:cNvSpPr txBox="1">
            <a:spLocks noChangeArrowheads="1"/>
          </p:cNvSpPr>
          <p:nvPr/>
        </p:nvSpPr>
        <p:spPr bwMode="auto">
          <a:xfrm>
            <a:off x="1285875" y="22225"/>
            <a:ext cx="7858125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>
                <a:solidFill>
                  <a:schemeClr val="tx2"/>
                </a:solidFill>
              </a:rPr>
              <a:t>Вклад получателей </a:t>
            </a:r>
            <a:r>
              <a:rPr lang="ru-RU" sz="3200" b="1" dirty="0" smtClean="0">
                <a:solidFill>
                  <a:schemeClr val="tx2"/>
                </a:solidFill>
              </a:rPr>
              <a:t>поддержки 2013</a:t>
            </a:r>
            <a:endParaRPr lang="ru-RU" sz="3200" b="1" dirty="0">
              <a:solidFill>
                <a:schemeClr val="tx2"/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4139952" y="1916832"/>
            <a:ext cx="1152128" cy="504056"/>
          </a:xfrm>
          <a:prstGeom prst="straightConnector1">
            <a:avLst/>
          </a:prstGeom>
          <a:ln w="762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779912" y="1562889"/>
            <a:ext cx="107753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18%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62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85875" y="22225"/>
            <a:ext cx="7858125" cy="94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ts val="22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Доля налогов в бюджете района/округа от МСП получателей поддержки от всех поступлений от МСП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600" b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ru-RU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3045841"/>
              </p:ext>
            </p:extLst>
          </p:nvPr>
        </p:nvGraphicFramePr>
        <p:xfrm>
          <a:off x="107504" y="764704"/>
          <a:ext cx="8856984" cy="5904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0950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85875" y="22225"/>
            <a:ext cx="7858125" cy="669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 defTabSz="449263">
              <a:lnSpc>
                <a:spcPts val="22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Наиболее серьезные препятствия для развития компаний</a:t>
            </a:r>
          </a:p>
        </p:txBody>
      </p: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600" b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ru-RU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05" y="1556792"/>
            <a:ext cx="8868791" cy="410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7973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85875" y="22225"/>
            <a:ext cx="7858125" cy="37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ts val="22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Человеческий капитал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600" b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ru-RU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2" y="1196752"/>
            <a:ext cx="9086247" cy="402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45224"/>
            <a:ext cx="850436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73"/>
          <p:cNvSpPr txBox="1">
            <a:spLocks noChangeArrowheads="1"/>
          </p:cNvSpPr>
          <p:nvPr/>
        </p:nvSpPr>
        <p:spPr bwMode="auto">
          <a:xfrm>
            <a:off x="718657" y="811473"/>
            <a:ext cx="7858125" cy="37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ts val="22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Оценка доступности кадров (данные по РФ)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Text Box 73"/>
          <p:cNvSpPr txBox="1">
            <a:spLocks noChangeArrowheads="1"/>
          </p:cNvSpPr>
          <p:nvPr/>
        </p:nvSpPr>
        <p:spPr bwMode="auto">
          <a:xfrm>
            <a:off x="683568" y="5140589"/>
            <a:ext cx="7858125" cy="376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ts val="22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Оценка доступности кадров по краю (из 39)</a:t>
            </a:r>
            <a:endParaRPr lang="ru-RU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40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85875" y="22225"/>
            <a:ext cx="7858125" cy="658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90000" tIns="46800" rIns="90000" bIns="46800">
            <a:spAutoFit/>
          </a:bodyPr>
          <a:lstStyle/>
          <a:p>
            <a:pPr algn="ctr" defTabSz="449263">
              <a:lnSpc>
                <a:spcPts val="22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Опрос населения южных районов </a:t>
            </a:r>
          </a:p>
          <a:p>
            <a:pPr algn="ctr" defTabSz="449263">
              <a:lnSpc>
                <a:spcPts val="22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Хабаровского края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r>
              <a:rPr lang="ru-RU" sz="1600" b="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endParaRPr lang="ru-RU" sz="1600" b="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5445224"/>
            <a:ext cx="80648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/>
              <a:t>Безработица на момент опроса: </a:t>
            </a:r>
          </a:p>
          <a:p>
            <a:r>
              <a:rPr lang="ru-RU" sz="2000" b="1" dirty="0" smtClean="0"/>
              <a:t>Район </a:t>
            </a:r>
            <a:r>
              <a:rPr lang="ru-RU" sz="2000" b="1" dirty="0"/>
              <a:t>имени Лазо – 6,4 %, Вяземский – 5,9 %, Бикинский – 5,8 %, средний по краю – 1,7%)</a:t>
            </a: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7564757"/>
              </p:ext>
            </p:extLst>
          </p:nvPr>
        </p:nvGraphicFramePr>
        <p:xfrm>
          <a:off x="539552" y="980728"/>
          <a:ext cx="842493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63086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85874" y="104074"/>
            <a:ext cx="7858125" cy="5869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eaLnBrk="1" hangingPunct="1"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pPr>
              <a:lnSpc>
                <a:spcPts val="2600"/>
              </a:lnSpc>
            </a:pPr>
            <a:r>
              <a:rPr lang="ru-RU" dirty="0"/>
              <a:t>Поддержка </a:t>
            </a:r>
            <a:r>
              <a:rPr lang="ru-RU" dirty="0" smtClean="0"/>
              <a:t>бизнеса</a:t>
            </a:r>
            <a:r>
              <a:rPr lang="en-US" dirty="0" smtClean="0"/>
              <a:t> </a:t>
            </a:r>
            <a:endParaRPr lang="ru-RU" dirty="0" smtClean="0"/>
          </a:p>
          <a:p>
            <a:pPr>
              <a:lnSpc>
                <a:spcPts val="2600"/>
              </a:lnSpc>
            </a:pPr>
            <a:r>
              <a:rPr lang="ru-RU" dirty="0" smtClean="0"/>
              <a:t>на муниципальном уровне</a:t>
            </a: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856645904"/>
              </p:ext>
            </p:extLst>
          </p:nvPr>
        </p:nvGraphicFramePr>
        <p:xfrm>
          <a:off x="0" y="1071563"/>
          <a:ext cx="9036496" cy="56135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Стрелка вверх 7"/>
          <p:cNvSpPr/>
          <p:nvPr/>
        </p:nvSpPr>
        <p:spPr>
          <a:xfrm>
            <a:off x="7740352" y="1196752"/>
            <a:ext cx="1224136" cy="5472608"/>
          </a:xfrm>
          <a:prstGeom prst="upArrow">
            <a:avLst>
              <a:gd name="adj1" fmla="val 50000"/>
              <a:gd name="adj2" fmla="val 26610"/>
            </a:avLst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ПРАВИЛЬНЫЙ   ПУТЬ</a:t>
            </a:r>
            <a:endParaRPr lang="ru-RU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2771800" cy="263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5429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888534003"/>
              </p:ext>
            </p:extLst>
          </p:nvPr>
        </p:nvGraphicFramePr>
        <p:xfrm>
          <a:off x="0" y="1071563"/>
          <a:ext cx="9144000" cy="5786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194" name="Text Box 73"/>
          <p:cNvSpPr txBox="1">
            <a:spLocks noChangeArrowheads="1"/>
          </p:cNvSpPr>
          <p:nvPr/>
        </p:nvSpPr>
        <p:spPr bwMode="auto">
          <a:xfrm>
            <a:off x="1285875" y="22225"/>
            <a:ext cx="7858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600" b="1" dirty="0">
                <a:solidFill>
                  <a:srgbClr val="000099"/>
                </a:solidFill>
                <a:latin typeface="Arial" charset="0"/>
              </a:rPr>
              <a:t>Структура ВРП </a:t>
            </a:r>
            <a:r>
              <a:rPr lang="ru-RU" altLang="ru-RU" sz="2600" b="1" dirty="0" smtClean="0">
                <a:solidFill>
                  <a:srgbClr val="000099"/>
                </a:solidFill>
                <a:latin typeface="Arial" charset="0"/>
              </a:rPr>
              <a:t>(%)</a:t>
            </a:r>
            <a:endParaRPr lang="ru-RU" altLang="ru-RU" sz="2600" b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80553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835696" y="22225"/>
            <a:ext cx="7308305" cy="8761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eaLnBrk="1" hangingPunct="1">
              <a:lnSpc>
                <a:spcPts val="3000"/>
              </a:lnSpc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ru-RU" dirty="0" smtClean="0"/>
              <a:t>Территориальное покрытие ФПП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042945"/>
              </p:ext>
            </p:extLst>
          </p:nvPr>
        </p:nvGraphicFramePr>
        <p:xfrm>
          <a:off x="323850" y="908050"/>
          <a:ext cx="8424862" cy="4897214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550673"/>
                <a:gridCol w="3771646"/>
                <a:gridCol w="4102543"/>
              </a:tblGrid>
              <a:tr h="697518">
                <a:tc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№ </a:t>
                      </a:r>
                      <a:r>
                        <a:rPr lang="ru-RU" sz="1600" b="1" dirty="0" err="1">
                          <a:effectLst/>
                        </a:rPr>
                        <a:t>п.п</a:t>
                      </a:r>
                      <a:r>
                        <a:rPr lang="ru-RU" sz="1600" b="1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30" marR="36830" marT="9526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Наименование единицы инфраструктуры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30" marR="36830" marT="9526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Территория деятельности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30" marR="36830" marT="9526" marB="0" anchor="ctr"/>
                </a:tc>
              </a:tr>
              <a:tr h="506328">
                <a:tc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1.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30" marR="36830" marT="9526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Восточный территориальный фонд поддержки предпринимательства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30" marR="36830" marT="9526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Советско-Гаванский муниципальный район;</a:t>
                      </a:r>
                    </a:p>
                    <a:p>
                      <a:pPr indent="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Ванинский</a:t>
                      </a:r>
                      <a:r>
                        <a:rPr lang="ru-RU" sz="1600" b="1" dirty="0">
                          <a:effectLst/>
                        </a:rPr>
                        <a:t> муниципальный район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30" marR="36830" marT="9526" marB="0" anchor="ctr"/>
                </a:tc>
              </a:tr>
              <a:tr h="753066">
                <a:tc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2.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30" marR="36830" marT="9526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Южный территориальный фонд поддержки предпринимательства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30" marR="36830" marT="9526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Бикинский</a:t>
                      </a:r>
                      <a:r>
                        <a:rPr lang="ru-RU" sz="1600" b="1" dirty="0">
                          <a:effectLst/>
                        </a:rPr>
                        <a:t> муниципальный район</a:t>
                      </a:r>
                    </a:p>
                    <a:p>
                      <a:pPr indent="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Вяземский муниципальный район; Муниципальный район имени Лазо.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30" marR="36830" marT="9526" marB="0" anchor="ctr"/>
                </a:tc>
              </a:tr>
              <a:tr h="717085">
                <a:tc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3.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30" marR="36830" marT="9526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Фонд поддержки малого предпринимательства Верхнебуреинского района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30" marR="36830" marT="9526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>
                          <a:effectLst/>
                        </a:rPr>
                        <a:t>Верхнебуреинский</a:t>
                      </a:r>
                      <a:r>
                        <a:rPr lang="ru-RU" sz="1600" b="1" dirty="0">
                          <a:effectLst/>
                        </a:rPr>
                        <a:t> муниципальный район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30" marR="36830" marT="9526" marB="0" anchor="ctr"/>
                </a:tc>
              </a:tr>
              <a:tr h="717085">
                <a:tc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30" marR="36830" marT="9526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Фонд поддержки малого предпринимательства Нижнего Амура</a:t>
                      </a:r>
                      <a:endParaRPr lang="ru-RU" sz="1600" b="1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30" marR="36830" marT="9526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err="1" smtClean="0">
                          <a:effectLst/>
                        </a:rPr>
                        <a:t>Ульчский</a:t>
                      </a: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муниципальный район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30" marR="36830" marT="9526" marB="0" anchor="ctr"/>
                </a:tc>
              </a:tr>
              <a:tr h="753066">
                <a:tc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30" marR="36830" marT="9526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Обособленное структурное подразделение ФПМП ХК в г. Комсомольске-на-Амуре 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30" marR="36830" marT="9526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Амурский муниципальный район;</a:t>
                      </a:r>
                    </a:p>
                    <a:p>
                      <a:pPr indent="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Комсомольский муниципальный район;</a:t>
                      </a:r>
                    </a:p>
                    <a:p>
                      <a:pPr indent="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Солнечный муниципальный район.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30" marR="36830" marT="9526" marB="0" anchor="ctr"/>
                </a:tc>
              </a:tr>
              <a:tr h="753066">
                <a:tc>
                  <a:txBody>
                    <a:bodyPr/>
                    <a:lstStyle/>
                    <a:p>
                      <a:pPr indent="0" algn="ctr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6.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30" marR="36830" marT="9526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Представители ФПМП ХК – физические лица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30" marR="36830" marT="9526" marB="0" anchor="ctr"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Нанайский муниципальный район;</a:t>
                      </a:r>
                    </a:p>
                    <a:p>
                      <a:pPr indent="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Николаевский муниципальный район;</a:t>
                      </a:r>
                    </a:p>
                    <a:p>
                      <a:pPr indent="0" algn="l">
                        <a:lnSpc>
                          <a:spcPts val="14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Охотский муниципальный район.</a:t>
                      </a:r>
                      <a:endParaRPr lang="ru-RU" sz="16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36830" marR="36830" marT="9526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7504" y="5805264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Николаевский, </a:t>
            </a:r>
            <a:r>
              <a:rPr lang="ru-RU" b="1" dirty="0" err="1" smtClean="0">
                <a:solidFill>
                  <a:srgbClr val="C00000"/>
                </a:solidFill>
              </a:rPr>
              <a:t>Аяно</a:t>
            </a:r>
            <a:r>
              <a:rPr lang="ru-RU" b="1" dirty="0" smtClean="0">
                <a:solidFill>
                  <a:srgbClr val="C00000"/>
                </a:solidFill>
              </a:rPr>
              <a:t>-Майский, </a:t>
            </a:r>
            <a:r>
              <a:rPr lang="ru-RU" b="1" dirty="0" err="1" smtClean="0">
                <a:solidFill>
                  <a:srgbClr val="C00000"/>
                </a:solidFill>
              </a:rPr>
              <a:t>Тугуро-Чумиканский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муниципальные районы – представительств НЕТ!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577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85875" y="22225"/>
            <a:ext cx="7858125" cy="5869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algn="r" eaLnBrk="1" hangingPunct="1">
              <a:defRPr sz="3200" b="1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eaLnBrk="0" hangingPunct="0">
              <a:defRPr sz="4400">
                <a:latin typeface="Calibri" pitchFamily="34" charset="0"/>
              </a:defRPr>
            </a:lvl2pPr>
            <a:lvl3pPr algn="ctr" eaLnBrk="0" hangingPunct="0">
              <a:defRPr sz="4400">
                <a:latin typeface="Calibri" pitchFamily="34" charset="0"/>
              </a:defRPr>
            </a:lvl3pPr>
            <a:lvl4pPr algn="ctr" eaLnBrk="0" hangingPunct="0">
              <a:defRPr sz="4400">
                <a:latin typeface="Calibri" pitchFamily="34" charset="0"/>
              </a:defRPr>
            </a:lvl4pPr>
            <a:lvl5pPr algn="ctr" eaLnBrk="0" hangingPunct="0">
              <a:defRPr sz="4400">
                <a:latin typeface="Calibri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latin typeface="Calibri" pitchFamily="34" charset="0"/>
              </a:defRPr>
            </a:lvl9pPr>
          </a:lstStyle>
          <a:p>
            <a:r>
              <a:rPr lang="ru-RU" dirty="0" smtClean="0"/>
              <a:t>Предложения</a:t>
            </a:r>
            <a:endParaRPr lang="ru-RU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169577317"/>
              </p:ext>
            </p:extLst>
          </p:nvPr>
        </p:nvGraphicFramePr>
        <p:xfrm>
          <a:off x="19868" y="670604"/>
          <a:ext cx="9124132" cy="618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4987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305117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eaLnBrk="1" hangingPunct="1">
              <a:lnSpc>
                <a:spcPts val="3600"/>
              </a:lnSpc>
            </a:pPr>
            <a:r>
              <a:rPr lang="ru-RU" altLang="ru-RU" sz="3600" b="1" dirty="0" smtClean="0">
                <a:solidFill>
                  <a:schemeClr val="tx2">
                    <a:lumMod val="75000"/>
                  </a:schemeClr>
                </a:solidFill>
              </a:rPr>
              <a:t>Благодарю за внимание!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4005064"/>
            <a:ext cx="6400800" cy="17526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eaLnBrk="1" fontAlgn="auto" hangingPunct="1">
              <a:lnSpc>
                <a:spcPts val="27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Чайка Юрий Афанасьевич, заместитель министра – начальник управления малого и среднего предпринимательства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24328" y="6263590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05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/1</a:t>
            </a:r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2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/2013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2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4" name="Text Box 73"/>
          <p:cNvSpPr txBox="1">
            <a:spLocks noChangeArrowheads="1"/>
          </p:cNvSpPr>
          <p:nvPr/>
        </p:nvSpPr>
        <p:spPr bwMode="auto">
          <a:xfrm>
            <a:off x="1285875" y="22225"/>
            <a:ext cx="7858125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449263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>
              <a:buClr>
                <a:srgbClr val="000000"/>
              </a:buClr>
              <a:buSzPct val="100000"/>
              <a:buFont typeface="Times New Roman" pitchFamily="18" charset="0"/>
              <a:buNone/>
            </a:pPr>
            <a:r>
              <a:rPr lang="ru-RU" altLang="ru-RU" sz="2600" b="1" dirty="0" smtClean="0">
                <a:solidFill>
                  <a:srgbClr val="000099"/>
                </a:solidFill>
                <a:latin typeface="Arial" charset="0"/>
              </a:rPr>
              <a:t>Направления деятельности </a:t>
            </a:r>
            <a:endParaRPr lang="ru-RU" altLang="ru-RU" sz="2600" b="1" dirty="0">
              <a:solidFill>
                <a:srgbClr val="000099"/>
              </a:solidFill>
              <a:latin typeface="Arial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93282458"/>
              </p:ext>
            </p:extLst>
          </p:nvPr>
        </p:nvGraphicFramePr>
        <p:xfrm>
          <a:off x="0" y="670604"/>
          <a:ext cx="9144000" cy="6187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66671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971601" y="22225"/>
            <a:ext cx="8172400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chemeClr val="tx2"/>
                </a:solidFill>
              </a:rPr>
              <a:t>Региональный инвестиционной стандарт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9850"/>
            <a:ext cx="9144001" cy="424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107504" y="1370735"/>
            <a:ext cx="2808312" cy="180020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Стратегия региона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059832" y="1094657"/>
            <a:ext cx="3024336" cy="191618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Условия для бизнеса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228184" y="1254746"/>
            <a:ext cx="2808312" cy="1916189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Above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/>
              <a:t>Гарантии инвесторам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13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85875" y="22225"/>
            <a:ext cx="7858125" cy="586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chemeClr val="tx2"/>
                </a:solidFill>
              </a:rPr>
              <a:t>Отраслевой фокус</a:t>
            </a:r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71563"/>
            <a:ext cx="6997700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6775450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2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7623571" cy="5262411"/>
          </a:xfrm>
          <a:prstGeom prst="rect">
            <a:avLst/>
          </a:prstGeom>
          <a:noFill/>
          <a:ln>
            <a:noFill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73"/>
          <p:cNvSpPr txBox="1">
            <a:spLocks noChangeArrowheads="1"/>
          </p:cNvSpPr>
          <p:nvPr/>
        </p:nvSpPr>
        <p:spPr bwMode="auto">
          <a:xfrm>
            <a:off x="1285875" y="22225"/>
            <a:ext cx="7858125" cy="1079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 defTabSz="449263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dirty="0" smtClean="0">
                <a:solidFill>
                  <a:schemeClr val="tx2"/>
                </a:solidFill>
              </a:rPr>
              <a:t>Выявленные отраслевые приоритеты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2" name="Полилиния 1"/>
          <p:cNvSpPr/>
          <p:nvPr/>
        </p:nvSpPr>
        <p:spPr>
          <a:xfrm>
            <a:off x="5004049" y="1988839"/>
            <a:ext cx="3096344" cy="1656185"/>
          </a:xfrm>
          <a:custGeom>
            <a:avLst/>
            <a:gdLst>
              <a:gd name="connsiteX0" fmla="*/ 3036031 w 3252848"/>
              <a:gd name="connsiteY0" fmla="*/ 1498862 h 1791093"/>
              <a:gd name="connsiteX1" fmla="*/ 3017178 w 3252848"/>
              <a:gd name="connsiteY1" fmla="*/ 1545996 h 1791093"/>
              <a:gd name="connsiteX2" fmla="*/ 2988897 w 3252848"/>
              <a:gd name="connsiteY2" fmla="*/ 1555422 h 1791093"/>
              <a:gd name="connsiteX3" fmla="*/ 2932337 w 3252848"/>
              <a:gd name="connsiteY3" fmla="*/ 1593130 h 1791093"/>
              <a:gd name="connsiteX4" fmla="*/ 2904056 w 3252848"/>
              <a:gd name="connsiteY4" fmla="*/ 1621410 h 1791093"/>
              <a:gd name="connsiteX5" fmla="*/ 2875776 w 3252848"/>
              <a:gd name="connsiteY5" fmla="*/ 1630837 h 1791093"/>
              <a:gd name="connsiteX6" fmla="*/ 2838069 w 3252848"/>
              <a:gd name="connsiteY6" fmla="*/ 1649690 h 1791093"/>
              <a:gd name="connsiteX7" fmla="*/ 2809788 w 3252848"/>
              <a:gd name="connsiteY7" fmla="*/ 1677971 h 1791093"/>
              <a:gd name="connsiteX8" fmla="*/ 2781508 w 3252848"/>
              <a:gd name="connsiteY8" fmla="*/ 1687398 h 1791093"/>
              <a:gd name="connsiteX9" fmla="*/ 2734374 w 3252848"/>
              <a:gd name="connsiteY9" fmla="*/ 1706251 h 1791093"/>
              <a:gd name="connsiteX10" fmla="*/ 2649532 w 3252848"/>
              <a:gd name="connsiteY10" fmla="*/ 1725105 h 1791093"/>
              <a:gd name="connsiteX11" fmla="*/ 2611825 w 3252848"/>
              <a:gd name="connsiteY11" fmla="*/ 1734532 h 1791093"/>
              <a:gd name="connsiteX12" fmla="*/ 2376155 w 3252848"/>
              <a:gd name="connsiteY12" fmla="*/ 1743959 h 1791093"/>
              <a:gd name="connsiteX13" fmla="*/ 2234753 w 3252848"/>
              <a:gd name="connsiteY13" fmla="*/ 1762812 h 1791093"/>
              <a:gd name="connsiteX14" fmla="*/ 2168765 w 3252848"/>
              <a:gd name="connsiteY14" fmla="*/ 1781666 h 1791093"/>
              <a:gd name="connsiteX15" fmla="*/ 1961376 w 3252848"/>
              <a:gd name="connsiteY15" fmla="*/ 1791093 h 1791093"/>
              <a:gd name="connsiteX16" fmla="*/ 1367487 w 3252848"/>
              <a:gd name="connsiteY16" fmla="*/ 1781666 h 1791093"/>
              <a:gd name="connsiteX17" fmla="*/ 1320353 w 3252848"/>
              <a:gd name="connsiteY17" fmla="*/ 1772239 h 1791093"/>
              <a:gd name="connsiteX18" fmla="*/ 1235512 w 3252848"/>
              <a:gd name="connsiteY18" fmla="*/ 1762812 h 1791093"/>
              <a:gd name="connsiteX19" fmla="*/ 1131817 w 3252848"/>
              <a:gd name="connsiteY19" fmla="*/ 1734532 h 1791093"/>
              <a:gd name="connsiteX20" fmla="*/ 1103537 w 3252848"/>
              <a:gd name="connsiteY20" fmla="*/ 1725105 h 1791093"/>
              <a:gd name="connsiteX21" fmla="*/ 999842 w 3252848"/>
              <a:gd name="connsiteY21" fmla="*/ 1706251 h 1791093"/>
              <a:gd name="connsiteX22" fmla="*/ 915000 w 3252848"/>
              <a:gd name="connsiteY22" fmla="*/ 1668544 h 1791093"/>
              <a:gd name="connsiteX23" fmla="*/ 849013 w 3252848"/>
              <a:gd name="connsiteY23" fmla="*/ 1649690 h 1791093"/>
              <a:gd name="connsiteX24" fmla="*/ 820732 w 3252848"/>
              <a:gd name="connsiteY24" fmla="*/ 1640264 h 1791093"/>
              <a:gd name="connsiteX25" fmla="*/ 783025 w 3252848"/>
              <a:gd name="connsiteY25" fmla="*/ 1611983 h 1791093"/>
              <a:gd name="connsiteX26" fmla="*/ 726464 w 3252848"/>
              <a:gd name="connsiteY26" fmla="*/ 1583703 h 1791093"/>
              <a:gd name="connsiteX27" fmla="*/ 679330 w 3252848"/>
              <a:gd name="connsiteY27" fmla="*/ 1545996 h 1791093"/>
              <a:gd name="connsiteX28" fmla="*/ 622770 w 3252848"/>
              <a:gd name="connsiteY28" fmla="*/ 1508288 h 1791093"/>
              <a:gd name="connsiteX29" fmla="*/ 556782 w 3252848"/>
              <a:gd name="connsiteY29" fmla="*/ 1461154 h 1791093"/>
              <a:gd name="connsiteX30" fmla="*/ 528502 w 3252848"/>
              <a:gd name="connsiteY30" fmla="*/ 1451728 h 1791093"/>
              <a:gd name="connsiteX31" fmla="*/ 471941 w 3252848"/>
              <a:gd name="connsiteY31" fmla="*/ 1414020 h 1791093"/>
              <a:gd name="connsiteX32" fmla="*/ 443660 w 3252848"/>
              <a:gd name="connsiteY32" fmla="*/ 1385740 h 1791093"/>
              <a:gd name="connsiteX33" fmla="*/ 415380 w 3252848"/>
              <a:gd name="connsiteY33" fmla="*/ 1366886 h 1791093"/>
              <a:gd name="connsiteX34" fmla="*/ 368246 w 3252848"/>
              <a:gd name="connsiteY34" fmla="*/ 1329179 h 1791093"/>
              <a:gd name="connsiteX35" fmla="*/ 311685 w 3252848"/>
              <a:gd name="connsiteY35" fmla="*/ 1291472 h 1791093"/>
              <a:gd name="connsiteX36" fmla="*/ 283405 w 3252848"/>
              <a:gd name="connsiteY36" fmla="*/ 1272618 h 1791093"/>
              <a:gd name="connsiteX37" fmla="*/ 245697 w 3252848"/>
              <a:gd name="connsiteY37" fmla="*/ 1253765 h 1791093"/>
              <a:gd name="connsiteX38" fmla="*/ 198563 w 3252848"/>
              <a:gd name="connsiteY38" fmla="*/ 1187777 h 1791093"/>
              <a:gd name="connsiteX39" fmla="*/ 179710 w 3252848"/>
              <a:gd name="connsiteY39" fmla="*/ 1159497 h 1791093"/>
              <a:gd name="connsiteX40" fmla="*/ 151429 w 3252848"/>
              <a:gd name="connsiteY40" fmla="*/ 1121789 h 1791093"/>
              <a:gd name="connsiteX41" fmla="*/ 104295 w 3252848"/>
              <a:gd name="connsiteY41" fmla="*/ 1036948 h 1791093"/>
              <a:gd name="connsiteX42" fmla="*/ 66588 w 3252848"/>
              <a:gd name="connsiteY42" fmla="*/ 961534 h 1791093"/>
              <a:gd name="connsiteX43" fmla="*/ 47735 w 3252848"/>
              <a:gd name="connsiteY43" fmla="*/ 923827 h 1791093"/>
              <a:gd name="connsiteX44" fmla="*/ 28881 w 3252848"/>
              <a:gd name="connsiteY44" fmla="*/ 848412 h 1791093"/>
              <a:gd name="connsiteX45" fmla="*/ 10027 w 3252848"/>
              <a:gd name="connsiteY45" fmla="*/ 772998 h 1791093"/>
              <a:gd name="connsiteX46" fmla="*/ 600 w 3252848"/>
              <a:gd name="connsiteY46" fmla="*/ 669303 h 1791093"/>
              <a:gd name="connsiteX47" fmla="*/ 10027 w 3252848"/>
              <a:gd name="connsiteY47" fmla="*/ 292231 h 1791093"/>
              <a:gd name="connsiteX48" fmla="*/ 47735 w 3252848"/>
              <a:gd name="connsiteY48" fmla="*/ 235670 h 1791093"/>
              <a:gd name="connsiteX49" fmla="*/ 76015 w 3252848"/>
              <a:gd name="connsiteY49" fmla="*/ 207389 h 1791093"/>
              <a:gd name="connsiteX50" fmla="*/ 132576 w 3252848"/>
              <a:gd name="connsiteY50" fmla="*/ 188536 h 1791093"/>
              <a:gd name="connsiteX51" fmla="*/ 160856 w 3252848"/>
              <a:gd name="connsiteY51" fmla="*/ 179109 h 1791093"/>
              <a:gd name="connsiteX52" fmla="*/ 198563 w 3252848"/>
              <a:gd name="connsiteY52" fmla="*/ 169682 h 1791093"/>
              <a:gd name="connsiteX53" fmla="*/ 283405 w 3252848"/>
              <a:gd name="connsiteY53" fmla="*/ 141402 h 1791093"/>
              <a:gd name="connsiteX54" fmla="*/ 321112 w 3252848"/>
              <a:gd name="connsiteY54" fmla="*/ 122548 h 1791093"/>
              <a:gd name="connsiteX55" fmla="*/ 405953 w 3252848"/>
              <a:gd name="connsiteY55" fmla="*/ 94268 h 1791093"/>
              <a:gd name="connsiteX56" fmla="*/ 434233 w 3252848"/>
              <a:gd name="connsiteY56" fmla="*/ 84841 h 1791093"/>
              <a:gd name="connsiteX57" fmla="*/ 481367 w 3252848"/>
              <a:gd name="connsiteY57" fmla="*/ 75414 h 1791093"/>
              <a:gd name="connsiteX58" fmla="*/ 519075 w 3252848"/>
              <a:gd name="connsiteY58" fmla="*/ 65987 h 1791093"/>
              <a:gd name="connsiteX59" fmla="*/ 585062 w 3252848"/>
              <a:gd name="connsiteY59" fmla="*/ 47134 h 1791093"/>
              <a:gd name="connsiteX60" fmla="*/ 679330 w 3252848"/>
              <a:gd name="connsiteY60" fmla="*/ 37707 h 1791093"/>
              <a:gd name="connsiteX61" fmla="*/ 764172 w 3252848"/>
              <a:gd name="connsiteY61" fmla="*/ 28280 h 1791093"/>
              <a:gd name="connsiteX62" fmla="*/ 867866 w 3252848"/>
              <a:gd name="connsiteY62" fmla="*/ 9427 h 1791093"/>
              <a:gd name="connsiteX63" fmla="*/ 905574 w 3252848"/>
              <a:gd name="connsiteY63" fmla="*/ 0 h 1791093"/>
              <a:gd name="connsiteX64" fmla="*/ 2734374 w 3252848"/>
              <a:gd name="connsiteY64" fmla="*/ 9427 h 1791093"/>
              <a:gd name="connsiteX65" fmla="*/ 2819215 w 3252848"/>
              <a:gd name="connsiteY65" fmla="*/ 56561 h 1791093"/>
              <a:gd name="connsiteX66" fmla="*/ 2866349 w 3252848"/>
              <a:gd name="connsiteY66" fmla="*/ 65987 h 1791093"/>
              <a:gd name="connsiteX67" fmla="*/ 2904056 w 3252848"/>
              <a:gd name="connsiteY67" fmla="*/ 94268 h 1791093"/>
              <a:gd name="connsiteX68" fmla="*/ 2970044 w 3252848"/>
              <a:gd name="connsiteY68" fmla="*/ 188536 h 1791093"/>
              <a:gd name="connsiteX69" fmla="*/ 2988897 w 3252848"/>
              <a:gd name="connsiteY69" fmla="*/ 216816 h 1791093"/>
              <a:gd name="connsiteX70" fmla="*/ 2998324 w 3252848"/>
              <a:gd name="connsiteY70" fmla="*/ 245097 h 1791093"/>
              <a:gd name="connsiteX71" fmla="*/ 3026605 w 3252848"/>
              <a:gd name="connsiteY71" fmla="*/ 263950 h 1791093"/>
              <a:gd name="connsiteX72" fmla="*/ 3054885 w 3252848"/>
              <a:gd name="connsiteY72" fmla="*/ 320511 h 1791093"/>
              <a:gd name="connsiteX73" fmla="*/ 3073739 w 3252848"/>
              <a:gd name="connsiteY73" fmla="*/ 367645 h 1791093"/>
              <a:gd name="connsiteX74" fmla="*/ 3102019 w 3252848"/>
              <a:gd name="connsiteY74" fmla="*/ 395926 h 1791093"/>
              <a:gd name="connsiteX75" fmla="*/ 3130299 w 3252848"/>
              <a:gd name="connsiteY75" fmla="*/ 443060 h 1791093"/>
              <a:gd name="connsiteX76" fmla="*/ 3149153 w 3252848"/>
              <a:gd name="connsiteY76" fmla="*/ 480767 h 1791093"/>
              <a:gd name="connsiteX77" fmla="*/ 3158580 w 3252848"/>
              <a:gd name="connsiteY77" fmla="*/ 509047 h 1791093"/>
              <a:gd name="connsiteX78" fmla="*/ 3177433 w 3252848"/>
              <a:gd name="connsiteY78" fmla="*/ 537328 h 1791093"/>
              <a:gd name="connsiteX79" fmla="*/ 3186860 w 3252848"/>
              <a:gd name="connsiteY79" fmla="*/ 575035 h 1791093"/>
              <a:gd name="connsiteX80" fmla="*/ 3205714 w 3252848"/>
              <a:gd name="connsiteY80" fmla="*/ 622169 h 1791093"/>
              <a:gd name="connsiteX81" fmla="*/ 3215141 w 3252848"/>
              <a:gd name="connsiteY81" fmla="*/ 678730 h 1791093"/>
              <a:gd name="connsiteX82" fmla="*/ 3243421 w 3252848"/>
              <a:gd name="connsiteY82" fmla="*/ 754144 h 1791093"/>
              <a:gd name="connsiteX83" fmla="*/ 3252848 w 3252848"/>
              <a:gd name="connsiteY83" fmla="*/ 791851 h 1791093"/>
              <a:gd name="connsiteX84" fmla="*/ 3243421 w 3252848"/>
              <a:gd name="connsiteY84" fmla="*/ 1300899 h 1791093"/>
              <a:gd name="connsiteX85" fmla="*/ 3233994 w 3252848"/>
              <a:gd name="connsiteY85" fmla="*/ 1329179 h 1791093"/>
              <a:gd name="connsiteX86" fmla="*/ 3215141 w 3252848"/>
              <a:gd name="connsiteY86" fmla="*/ 1366886 h 1791093"/>
              <a:gd name="connsiteX87" fmla="*/ 3205714 w 3252848"/>
              <a:gd name="connsiteY87" fmla="*/ 1395167 h 1791093"/>
              <a:gd name="connsiteX88" fmla="*/ 3186860 w 3252848"/>
              <a:gd name="connsiteY88" fmla="*/ 1470581 h 1791093"/>
              <a:gd name="connsiteX89" fmla="*/ 3158580 w 3252848"/>
              <a:gd name="connsiteY89" fmla="*/ 1498862 h 1791093"/>
              <a:gd name="connsiteX90" fmla="*/ 3120873 w 3252848"/>
              <a:gd name="connsiteY90" fmla="*/ 1564849 h 1791093"/>
              <a:gd name="connsiteX91" fmla="*/ 3092592 w 3252848"/>
              <a:gd name="connsiteY91" fmla="*/ 1574276 h 1791093"/>
              <a:gd name="connsiteX92" fmla="*/ 3036031 w 3252848"/>
              <a:gd name="connsiteY92" fmla="*/ 1621410 h 1791093"/>
              <a:gd name="connsiteX93" fmla="*/ 2941763 w 3252848"/>
              <a:gd name="connsiteY93" fmla="*/ 1649690 h 1791093"/>
              <a:gd name="connsiteX94" fmla="*/ 2875776 w 3252848"/>
              <a:gd name="connsiteY94" fmla="*/ 1668544 h 1791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252848" h="1791093">
                <a:moveTo>
                  <a:pt x="3036031" y="1498862"/>
                </a:moveTo>
                <a:cubicBezTo>
                  <a:pt x="3029747" y="1514573"/>
                  <a:pt x="3028011" y="1532997"/>
                  <a:pt x="3017178" y="1545996"/>
                </a:cubicBezTo>
                <a:cubicBezTo>
                  <a:pt x="3010817" y="1553630"/>
                  <a:pt x="2997583" y="1550596"/>
                  <a:pt x="2988897" y="1555422"/>
                </a:cubicBezTo>
                <a:cubicBezTo>
                  <a:pt x="2969089" y="1566426"/>
                  <a:pt x="2951190" y="1580561"/>
                  <a:pt x="2932337" y="1593130"/>
                </a:cubicBezTo>
                <a:cubicBezTo>
                  <a:pt x="2921245" y="1600525"/>
                  <a:pt x="2915149" y="1614015"/>
                  <a:pt x="2904056" y="1621410"/>
                </a:cubicBezTo>
                <a:cubicBezTo>
                  <a:pt x="2895788" y="1626922"/>
                  <a:pt x="2884909" y="1626923"/>
                  <a:pt x="2875776" y="1630837"/>
                </a:cubicBezTo>
                <a:cubicBezTo>
                  <a:pt x="2862860" y="1636373"/>
                  <a:pt x="2850638" y="1643406"/>
                  <a:pt x="2838069" y="1649690"/>
                </a:cubicBezTo>
                <a:cubicBezTo>
                  <a:pt x="2828642" y="1659117"/>
                  <a:pt x="2820881" y="1670576"/>
                  <a:pt x="2809788" y="1677971"/>
                </a:cubicBezTo>
                <a:cubicBezTo>
                  <a:pt x="2801520" y="1683483"/>
                  <a:pt x="2790812" y="1683909"/>
                  <a:pt x="2781508" y="1687398"/>
                </a:cubicBezTo>
                <a:cubicBezTo>
                  <a:pt x="2765664" y="1693340"/>
                  <a:pt x="2750218" y="1700310"/>
                  <a:pt x="2734374" y="1706251"/>
                </a:cubicBezTo>
                <a:cubicBezTo>
                  <a:pt x="2692437" y="1721977"/>
                  <a:pt x="2707283" y="1713555"/>
                  <a:pt x="2649532" y="1725105"/>
                </a:cubicBezTo>
                <a:cubicBezTo>
                  <a:pt x="2636828" y="1727646"/>
                  <a:pt x="2624750" y="1733641"/>
                  <a:pt x="2611825" y="1734532"/>
                </a:cubicBezTo>
                <a:cubicBezTo>
                  <a:pt x="2533392" y="1739941"/>
                  <a:pt x="2454712" y="1740817"/>
                  <a:pt x="2376155" y="1743959"/>
                </a:cubicBezTo>
                <a:cubicBezTo>
                  <a:pt x="2361747" y="1745760"/>
                  <a:pt x="2252976" y="1758907"/>
                  <a:pt x="2234753" y="1762812"/>
                </a:cubicBezTo>
                <a:cubicBezTo>
                  <a:pt x="2212385" y="1767605"/>
                  <a:pt x="2191520" y="1779312"/>
                  <a:pt x="2168765" y="1781666"/>
                </a:cubicBezTo>
                <a:cubicBezTo>
                  <a:pt x="2099931" y="1788787"/>
                  <a:pt x="2030506" y="1787951"/>
                  <a:pt x="1961376" y="1791093"/>
                </a:cubicBezTo>
                <a:lnTo>
                  <a:pt x="1367487" y="1781666"/>
                </a:lnTo>
                <a:cubicBezTo>
                  <a:pt x="1351471" y="1781195"/>
                  <a:pt x="1336214" y="1774505"/>
                  <a:pt x="1320353" y="1772239"/>
                </a:cubicBezTo>
                <a:cubicBezTo>
                  <a:pt x="1292185" y="1768215"/>
                  <a:pt x="1263792" y="1765954"/>
                  <a:pt x="1235512" y="1762812"/>
                </a:cubicBezTo>
                <a:cubicBezTo>
                  <a:pt x="1114157" y="1722362"/>
                  <a:pt x="1238422" y="1761184"/>
                  <a:pt x="1131817" y="1734532"/>
                </a:cubicBezTo>
                <a:cubicBezTo>
                  <a:pt x="1122177" y="1732122"/>
                  <a:pt x="1113237" y="1727261"/>
                  <a:pt x="1103537" y="1725105"/>
                </a:cubicBezTo>
                <a:cubicBezTo>
                  <a:pt x="1064723" y="1716480"/>
                  <a:pt x="1037593" y="1716547"/>
                  <a:pt x="999842" y="1706251"/>
                </a:cubicBezTo>
                <a:cubicBezTo>
                  <a:pt x="892836" y="1677068"/>
                  <a:pt x="982448" y="1702268"/>
                  <a:pt x="915000" y="1668544"/>
                </a:cubicBezTo>
                <a:cubicBezTo>
                  <a:pt x="899932" y="1661010"/>
                  <a:pt x="863108" y="1653717"/>
                  <a:pt x="849013" y="1649690"/>
                </a:cubicBezTo>
                <a:cubicBezTo>
                  <a:pt x="839458" y="1646960"/>
                  <a:pt x="830159" y="1643406"/>
                  <a:pt x="820732" y="1640264"/>
                </a:cubicBezTo>
                <a:cubicBezTo>
                  <a:pt x="808163" y="1630837"/>
                  <a:pt x="796497" y="1620066"/>
                  <a:pt x="783025" y="1611983"/>
                </a:cubicBezTo>
                <a:cubicBezTo>
                  <a:pt x="764950" y="1601138"/>
                  <a:pt x="743327" y="1596350"/>
                  <a:pt x="726464" y="1583703"/>
                </a:cubicBezTo>
                <a:cubicBezTo>
                  <a:pt x="658243" y="1532537"/>
                  <a:pt x="756824" y="1571825"/>
                  <a:pt x="679330" y="1545996"/>
                </a:cubicBezTo>
                <a:cubicBezTo>
                  <a:pt x="660477" y="1533427"/>
                  <a:pt x="640898" y="1521883"/>
                  <a:pt x="622770" y="1508288"/>
                </a:cubicBezTo>
                <a:cubicBezTo>
                  <a:pt x="614239" y="1501890"/>
                  <a:pt x="570559" y="1468043"/>
                  <a:pt x="556782" y="1461154"/>
                </a:cubicBezTo>
                <a:cubicBezTo>
                  <a:pt x="547895" y="1456710"/>
                  <a:pt x="537929" y="1454870"/>
                  <a:pt x="528502" y="1451728"/>
                </a:cubicBezTo>
                <a:cubicBezTo>
                  <a:pt x="438287" y="1361513"/>
                  <a:pt x="553793" y="1468588"/>
                  <a:pt x="471941" y="1414020"/>
                </a:cubicBezTo>
                <a:cubicBezTo>
                  <a:pt x="460848" y="1406625"/>
                  <a:pt x="453902" y="1394275"/>
                  <a:pt x="443660" y="1385740"/>
                </a:cubicBezTo>
                <a:cubicBezTo>
                  <a:pt x="434956" y="1378487"/>
                  <a:pt x="424444" y="1373684"/>
                  <a:pt x="415380" y="1366886"/>
                </a:cubicBezTo>
                <a:cubicBezTo>
                  <a:pt x="399284" y="1354814"/>
                  <a:pt x="384518" y="1341013"/>
                  <a:pt x="368246" y="1329179"/>
                </a:cubicBezTo>
                <a:cubicBezTo>
                  <a:pt x="349921" y="1315852"/>
                  <a:pt x="330539" y="1304041"/>
                  <a:pt x="311685" y="1291472"/>
                </a:cubicBezTo>
                <a:cubicBezTo>
                  <a:pt x="302258" y="1285187"/>
                  <a:pt x="293539" y="1277685"/>
                  <a:pt x="283405" y="1272618"/>
                </a:cubicBezTo>
                <a:lnTo>
                  <a:pt x="245697" y="1253765"/>
                </a:lnTo>
                <a:cubicBezTo>
                  <a:pt x="210811" y="1183990"/>
                  <a:pt x="246335" y="1245102"/>
                  <a:pt x="198563" y="1187777"/>
                </a:cubicBezTo>
                <a:cubicBezTo>
                  <a:pt x="191310" y="1179074"/>
                  <a:pt x="186295" y="1168716"/>
                  <a:pt x="179710" y="1159497"/>
                </a:cubicBezTo>
                <a:cubicBezTo>
                  <a:pt x="170578" y="1146712"/>
                  <a:pt x="160856" y="1134358"/>
                  <a:pt x="151429" y="1121789"/>
                </a:cubicBezTo>
                <a:cubicBezTo>
                  <a:pt x="134838" y="1072012"/>
                  <a:pt x="147515" y="1101777"/>
                  <a:pt x="104295" y="1036948"/>
                </a:cubicBezTo>
                <a:cubicBezTo>
                  <a:pt x="88705" y="1013563"/>
                  <a:pt x="79157" y="986672"/>
                  <a:pt x="66588" y="961534"/>
                </a:cubicBezTo>
                <a:lnTo>
                  <a:pt x="47735" y="923827"/>
                </a:lnTo>
                <a:cubicBezTo>
                  <a:pt x="24675" y="808530"/>
                  <a:pt x="50621" y="928124"/>
                  <a:pt x="28881" y="848412"/>
                </a:cubicBezTo>
                <a:cubicBezTo>
                  <a:pt x="22063" y="823413"/>
                  <a:pt x="10027" y="772998"/>
                  <a:pt x="10027" y="772998"/>
                </a:cubicBezTo>
                <a:cubicBezTo>
                  <a:pt x="6885" y="738433"/>
                  <a:pt x="600" y="704011"/>
                  <a:pt x="600" y="669303"/>
                </a:cubicBezTo>
                <a:cubicBezTo>
                  <a:pt x="600" y="543573"/>
                  <a:pt x="-3560" y="417225"/>
                  <a:pt x="10027" y="292231"/>
                </a:cubicBezTo>
                <a:cubicBezTo>
                  <a:pt x="12476" y="269704"/>
                  <a:pt x="31713" y="251693"/>
                  <a:pt x="47735" y="235670"/>
                </a:cubicBezTo>
                <a:cubicBezTo>
                  <a:pt x="57162" y="226243"/>
                  <a:pt x="64361" y="213863"/>
                  <a:pt x="76015" y="207389"/>
                </a:cubicBezTo>
                <a:cubicBezTo>
                  <a:pt x="93388" y="197738"/>
                  <a:pt x="113722" y="194820"/>
                  <a:pt x="132576" y="188536"/>
                </a:cubicBezTo>
                <a:cubicBezTo>
                  <a:pt x="142003" y="185394"/>
                  <a:pt x="151216" y="181519"/>
                  <a:pt x="160856" y="179109"/>
                </a:cubicBezTo>
                <a:cubicBezTo>
                  <a:pt x="173425" y="175967"/>
                  <a:pt x="186432" y="174231"/>
                  <a:pt x="198563" y="169682"/>
                </a:cubicBezTo>
                <a:cubicBezTo>
                  <a:pt x="287770" y="136230"/>
                  <a:pt x="180113" y="162061"/>
                  <a:pt x="283405" y="141402"/>
                </a:cubicBezTo>
                <a:cubicBezTo>
                  <a:pt x="295974" y="135117"/>
                  <a:pt x="307996" y="127593"/>
                  <a:pt x="321112" y="122548"/>
                </a:cubicBezTo>
                <a:cubicBezTo>
                  <a:pt x="348935" y="111847"/>
                  <a:pt x="377673" y="103695"/>
                  <a:pt x="405953" y="94268"/>
                </a:cubicBezTo>
                <a:lnTo>
                  <a:pt x="434233" y="84841"/>
                </a:lnTo>
                <a:cubicBezTo>
                  <a:pt x="449433" y="79774"/>
                  <a:pt x="465726" y="78890"/>
                  <a:pt x="481367" y="75414"/>
                </a:cubicBezTo>
                <a:cubicBezTo>
                  <a:pt x="494015" y="72603"/>
                  <a:pt x="506617" y="69546"/>
                  <a:pt x="519075" y="65987"/>
                </a:cubicBezTo>
                <a:cubicBezTo>
                  <a:pt x="545929" y="58315"/>
                  <a:pt x="555600" y="51343"/>
                  <a:pt x="585062" y="47134"/>
                </a:cubicBezTo>
                <a:cubicBezTo>
                  <a:pt x="616324" y="42668"/>
                  <a:pt x="647924" y="41013"/>
                  <a:pt x="679330" y="37707"/>
                </a:cubicBezTo>
                <a:lnTo>
                  <a:pt x="764172" y="28280"/>
                </a:lnTo>
                <a:cubicBezTo>
                  <a:pt x="824847" y="8054"/>
                  <a:pt x="761274" y="27192"/>
                  <a:pt x="867866" y="9427"/>
                </a:cubicBezTo>
                <a:cubicBezTo>
                  <a:pt x="880646" y="7297"/>
                  <a:pt x="893005" y="3142"/>
                  <a:pt x="905574" y="0"/>
                </a:cubicBezTo>
                <a:lnTo>
                  <a:pt x="2734374" y="9427"/>
                </a:lnTo>
                <a:cubicBezTo>
                  <a:pt x="2743910" y="9571"/>
                  <a:pt x="2818130" y="56127"/>
                  <a:pt x="2819215" y="56561"/>
                </a:cubicBezTo>
                <a:cubicBezTo>
                  <a:pt x="2834091" y="62512"/>
                  <a:pt x="2850638" y="62845"/>
                  <a:pt x="2866349" y="65987"/>
                </a:cubicBezTo>
                <a:cubicBezTo>
                  <a:pt x="2878918" y="75414"/>
                  <a:pt x="2892946" y="83158"/>
                  <a:pt x="2904056" y="94268"/>
                </a:cubicBezTo>
                <a:cubicBezTo>
                  <a:pt x="2918019" y="108231"/>
                  <a:pt x="2963880" y="179290"/>
                  <a:pt x="2970044" y="188536"/>
                </a:cubicBezTo>
                <a:lnTo>
                  <a:pt x="2988897" y="216816"/>
                </a:lnTo>
                <a:cubicBezTo>
                  <a:pt x="2994409" y="225084"/>
                  <a:pt x="2992116" y="237338"/>
                  <a:pt x="2998324" y="245097"/>
                </a:cubicBezTo>
                <a:cubicBezTo>
                  <a:pt x="3005402" y="253944"/>
                  <a:pt x="3017178" y="257666"/>
                  <a:pt x="3026605" y="263950"/>
                </a:cubicBezTo>
                <a:cubicBezTo>
                  <a:pt x="3036032" y="282804"/>
                  <a:pt x="3046162" y="301321"/>
                  <a:pt x="3054885" y="320511"/>
                </a:cubicBezTo>
                <a:cubicBezTo>
                  <a:pt x="3061887" y="335916"/>
                  <a:pt x="3064771" y="353295"/>
                  <a:pt x="3073739" y="367645"/>
                </a:cubicBezTo>
                <a:cubicBezTo>
                  <a:pt x="3080805" y="378950"/>
                  <a:pt x="3094020" y="385261"/>
                  <a:pt x="3102019" y="395926"/>
                </a:cubicBezTo>
                <a:cubicBezTo>
                  <a:pt x="3113012" y="410584"/>
                  <a:pt x="3121401" y="427043"/>
                  <a:pt x="3130299" y="443060"/>
                </a:cubicBezTo>
                <a:cubicBezTo>
                  <a:pt x="3137124" y="455344"/>
                  <a:pt x="3143617" y="467851"/>
                  <a:pt x="3149153" y="480767"/>
                </a:cubicBezTo>
                <a:cubicBezTo>
                  <a:pt x="3153067" y="489900"/>
                  <a:pt x="3154136" y="500159"/>
                  <a:pt x="3158580" y="509047"/>
                </a:cubicBezTo>
                <a:cubicBezTo>
                  <a:pt x="3163647" y="519181"/>
                  <a:pt x="3171149" y="527901"/>
                  <a:pt x="3177433" y="537328"/>
                </a:cubicBezTo>
                <a:cubicBezTo>
                  <a:pt x="3180575" y="549897"/>
                  <a:pt x="3182763" y="562744"/>
                  <a:pt x="3186860" y="575035"/>
                </a:cubicBezTo>
                <a:cubicBezTo>
                  <a:pt x="3192211" y="591088"/>
                  <a:pt x="3201262" y="605844"/>
                  <a:pt x="3205714" y="622169"/>
                </a:cubicBezTo>
                <a:cubicBezTo>
                  <a:pt x="3210743" y="640609"/>
                  <a:pt x="3210995" y="660071"/>
                  <a:pt x="3215141" y="678730"/>
                </a:cubicBezTo>
                <a:cubicBezTo>
                  <a:pt x="3219556" y="698597"/>
                  <a:pt x="3238523" y="739450"/>
                  <a:pt x="3243421" y="754144"/>
                </a:cubicBezTo>
                <a:cubicBezTo>
                  <a:pt x="3247518" y="766435"/>
                  <a:pt x="3249706" y="779282"/>
                  <a:pt x="3252848" y="791851"/>
                </a:cubicBezTo>
                <a:cubicBezTo>
                  <a:pt x="3249706" y="961534"/>
                  <a:pt x="3249372" y="1131292"/>
                  <a:pt x="3243421" y="1300899"/>
                </a:cubicBezTo>
                <a:cubicBezTo>
                  <a:pt x="3243073" y="1310830"/>
                  <a:pt x="3237908" y="1320046"/>
                  <a:pt x="3233994" y="1329179"/>
                </a:cubicBezTo>
                <a:cubicBezTo>
                  <a:pt x="3228458" y="1342095"/>
                  <a:pt x="3220676" y="1353970"/>
                  <a:pt x="3215141" y="1366886"/>
                </a:cubicBezTo>
                <a:cubicBezTo>
                  <a:pt x="3211227" y="1376020"/>
                  <a:pt x="3208329" y="1385580"/>
                  <a:pt x="3205714" y="1395167"/>
                </a:cubicBezTo>
                <a:cubicBezTo>
                  <a:pt x="3198896" y="1420166"/>
                  <a:pt x="3205182" y="1452258"/>
                  <a:pt x="3186860" y="1470581"/>
                </a:cubicBezTo>
                <a:cubicBezTo>
                  <a:pt x="3177433" y="1480008"/>
                  <a:pt x="3166329" y="1488014"/>
                  <a:pt x="3158580" y="1498862"/>
                </a:cubicBezTo>
                <a:cubicBezTo>
                  <a:pt x="3149305" y="1511848"/>
                  <a:pt x="3135714" y="1552976"/>
                  <a:pt x="3120873" y="1564849"/>
                </a:cubicBezTo>
                <a:cubicBezTo>
                  <a:pt x="3113114" y="1571057"/>
                  <a:pt x="3102019" y="1571134"/>
                  <a:pt x="3092592" y="1574276"/>
                </a:cubicBezTo>
                <a:cubicBezTo>
                  <a:pt x="3074832" y="1592036"/>
                  <a:pt x="3059655" y="1610910"/>
                  <a:pt x="3036031" y="1621410"/>
                </a:cubicBezTo>
                <a:cubicBezTo>
                  <a:pt x="2989867" y="1641928"/>
                  <a:pt x="2983960" y="1637031"/>
                  <a:pt x="2941763" y="1649690"/>
                </a:cubicBezTo>
                <a:cubicBezTo>
                  <a:pt x="2875603" y="1669538"/>
                  <a:pt x="2906123" y="1668544"/>
                  <a:pt x="2875776" y="1668544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лилиния 2"/>
          <p:cNvSpPr/>
          <p:nvPr/>
        </p:nvSpPr>
        <p:spPr>
          <a:xfrm>
            <a:off x="942680" y="2573518"/>
            <a:ext cx="3195687" cy="0"/>
          </a:xfrm>
          <a:custGeom>
            <a:avLst/>
            <a:gdLst>
              <a:gd name="connsiteX0" fmla="*/ 0 w 3195687"/>
              <a:gd name="connsiteY0" fmla="*/ 0 h 0"/>
              <a:gd name="connsiteX1" fmla="*/ 3195687 w 3195687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95687">
                <a:moveTo>
                  <a:pt x="0" y="0"/>
                </a:moveTo>
                <a:lnTo>
                  <a:pt x="3195687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олилиния 6"/>
          <p:cNvSpPr/>
          <p:nvPr/>
        </p:nvSpPr>
        <p:spPr>
          <a:xfrm>
            <a:off x="876693" y="2894029"/>
            <a:ext cx="3271101" cy="0"/>
          </a:xfrm>
          <a:custGeom>
            <a:avLst/>
            <a:gdLst>
              <a:gd name="connsiteX0" fmla="*/ 0 w 3271101"/>
              <a:gd name="connsiteY0" fmla="*/ 0 h 0"/>
              <a:gd name="connsiteX1" fmla="*/ 3271101 w 3271101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271101">
                <a:moveTo>
                  <a:pt x="0" y="0"/>
                </a:moveTo>
                <a:lnTo>
                  <a:pt x="3271101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олилиния 7"/>
          <p:cNvSpPr/>
          <p:nvPr/>
        </p:nvSpPr>
        <p:spPr>
          <a:xfrm>
            <a:off x="933254" y="3242821"/>
            <a:ext cx="3120272" cy="9426"/>
          </a:xfrm>
          <a:custGeom>
            <a:avLst/>
            <a:gdLst>
              <a:gd name="connsiteX0" fmla="*/ 0 w 3120272"/>
              <a:gd name="connsiteY0" fmla="*/ 0 h 9426"/>
              <a:gd name="connsiteX1" fmla="*/ 3120272 w 3120272"/>
              <a:gd name="connsiteY1" fmla="*/ 9426 h 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120272" h="9426">
                <a:moveTo>
                  <a:pt x="0" y="0"/>
                </a:moveTo>
                <a:lnTo>
                  <a:pt x="3120272" y="9426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олилиния 8"/>
          <p:cNvSpPr/>
          <p:nvPr/>
        </p:nvSpPr>
        <p:spPr>
          <a:xfrm>
            <a:off x="895546" y="3591612"/>
            <a:ext cx="2865749" cy="0"/>
          </a:xfrm>
          <a:custGeom>
            <a:avLst/>
            <a:gdLst>
              <a:gd name="connsiteX0" fmla="*/ 0 w 2865749"/>
              <a:gd name="connsiteY0" fmla="*/ 0 h 0"/>
              <a:gd name="connsiteX1" fmla="*/ 2865749 w 2865749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865749">
                <a:moveTo>
                  <a:pt x="0" y="0"/>
                </a:moveTo>
                <a:lnTo>
                  <a:pt x="2865749" y="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3838969" y="1844824"/>
            <a:ext cx="792088" cy="432049"/>
          </a:xfrm>
          <a:prstGeom prst="wedgeRoundRectCallout">
            <a:avLst>
              <a:gd name="adj1" fmla="val -48206"/>
              <a:gd name="adj2" fmla="val 8213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8%</a:t>
            </a:r>
            <a:endParaRPr lang="ru-RU" sz="3200" b="1" dirty="0"/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350680" y="1988840"/>
            <a:ext cx="1213208" cy="608546"/>
          </a:xfrm>
          <a:prstGeom prst="wedgeRoundRectCallout">
            <a:avLst>
              <a:gd name="adj1" fmla="val -48206"/>
              <a:gd name="adj2" fmla="val 82137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&gt;60%</a:t>
            </a:r>
            <a:endParaRPr lang="ru-RU" sz="3200" b="1" dirty="0"/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2352029" y="3827957"/>
            <a:ext cx="1213208" cy="608546"/>
          </a:xfrm>
          <a:prstGeom prst="wedgeRoundRectCallout">
            <a:avLst>
              <a:gd name="adj1" fmla="val -23342"/>
              <a:gd name="adj2" fmla="val -103752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&gt;40%</a:t>
            </a:r>
            <a:endParaRPr lang="ru-RU" sz="3200" b="1" dirty="0"/>
          </a:p>
        </p:txBody>
      </p:sp>
      <p:sp>
        <p:nvSpPr>
          <p:cNvPr id="15" name="Скругленная прямоугольная выноска 14"/>
          <p:cNvSpPr/>
          <p:nvPr/>
        </p:nvSpPr>
        <p:spPr>
          <a:xfrm>
            <a:off x="3773141" y="2648714"/>
            <a:ext cx="1213208" cy="608546"/>
          </a:xfrm>
          <a:prstGeom prst="wedgeRoundRectCallout">
            <a:avLst>
              <a:gd name="adj1" fmla="val -155434"/>
              <a:gd name="adj2" fmla="val 21723"/>
              <a:gd name="adj3" fmla="val 16667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&gt;30%</a:t>
            </a:r>
            <a:endParaRPr lang="ru-RU" sz="32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0589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  <p:bldP spid="9" grpId="0" animBg="1"/>
      <p:bldP spid="10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2D4E5E-5522-4391-9126-2F6EA56519F0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68" y="-265"/>
            <a:ext cx="1204019" cy="67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6" name="Прямоугольник 2"/>
          <p:cNvSpPr>
            <a:spLocks noChangeArrowheads="1"/>
          </p:cNvSpPr>
          <p:nvPr/>
        </p:nvSpPr>
        <p:spPr bwMode="auto">
          <a:xfrm>
            <a:off x="1330001" y="-265"/>
            <a:ext cx="7813999" cy="87395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r">
              <a:lnSpc>
                <a:spcPts val="3000"/>
              </a:lnSpc>
            </a:pPr>
            <a:r>
              <a:rPr lang="ru-RU" altLang="ru-RU" sz="2800" b="1" dirty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Структура </a:t>
            </a:r>
            <a:r>
              <a:rPr lang="ru-RU" alt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по налоговым поступлениям в бюджет края, млн. руб. (9 мес. 2013)</a:t>
            </a:r>
            <a:endParaRPr lang="ru-RU" altLang="ru-RU" sz="2800" b="1" dirty="0">
              <a:solidFill>
                <a:schemeClr val="tx2">
                  <a:lumMod val="75000"/>
                </a:schemeClr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1107619"/>
              </p:ext>
            </p:extLst>
          </p:nvPr>
        </p:nvGraphicFramePr>
        <p:xfrm>
          <a:off x="19868" y="989844"/>
          <a:ext cx="9018018" cy="57515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7005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1846</Words>
  <Application>Microsoft Office PowerPoint</Application>
  <PresentationFormat>Экран (4:3)</PresentationFormat>
  <Paragraphs>476</Paragraphs>
  <Slides>42</Slides>
  <Notes>31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42</vt:i4>
      </vt:variant>
    </vt:vector>
  </HeadingPairs>
  <TitlesOfParts>
    <vt:vector size="44" baseType="lpstr">
      <vt:lpstr>Тема Office</vt:lpstr>
      <vt:lpstr>1_Тема Office</vt:lpstr>
      <vt:lpstr>Задачи инновационного и экономического развития Хабаровского края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Предпринимательская деятельность</vt:lpstr>
      <vt:lpstr>Нормативная база</vt:lpstr>
      <vt:lpstr>Критерии отнесения к СМПС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Государственная политика, реализуемая в Хабаровском крае в направлении развития и поддержки малого и среднего предпринимательства</dc:title>
  <dc:creator>Чайка Юрий Афанасьевич</dc:creator>
  <cp:lastModifiedBy>Чайка Юрий Афанасьевич</cp:lastModifiedBy>
  <cp:revision>95</cp:revision>
  <cp:lastPrinted>2013-11-20T22:51:17Z</cp:lastPrinted>
  <dcterms:created xsi:type="dcterms:W3CDTF">2012-04-13T22:10:10Z</dcterms:created>
  <dcterms:modified xsi:type="dcterms:W3CDTF">2014-05-05T04:35:50Z</dcterms:modified>
</cp:coreProperties>
</file>